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71" r:id="rId3"/>
    <p:sldId id="258" r:id="rId4"/>
    <p:sldId id="259" r:id="rId5"/>
    <p:sldId id="260" r:id="rId6"/>
    <p:sldId id="272" r:id="rId7"/>
    <p:sldId id="273" r:id="rId8"/>
    <p:sldId id="274" r:id="rId9"/>
    <p:sldId id="262" r:id="rId10"/>
    <p:sldId id="263" r:id="rId11"/>
    <p:sldId id="275" r:id="rId12"/>
    <p:sldId id="276" r:id="rId13"/>
    <p:sldId id="277" r:id="rId14"/>
    <p:sldId id="264" r:id="rId15"/>
    <p:sldId id="261" r:id="rId16"/>
    <p:sldId id="267" r:id="rId17"/>
    <p:sldId id="278" r:id="rId18"/>
    <p:sldId id="268" r:id="rId19"/>
    <p:sldId id="279"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74AF3-6920-A930-939D-4BB7C1B0D183}" v="1088" dt="2025-02-14T18:42:57.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D7011-C910-4D7C-9664-FA748556662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D7B0EE7-3CAD-405F-A5CF-45A393A9F3C1}">
      <dgm:prSet/>
      <dgm:spPr/>
      <dgm:t>
        <a:bodyPr/>
        <a:lstStyle/>
        <a:p>
          <a:pPr>
            <a:lnSpc>
              <a:spcPct val="100000"/>
            </a:lnSpc>
          </a:pPr>
          <a:r>
            <a:rPr lang="en-US" b="1"/>
            <a:t>Advanced Ultrasonic Sensors:</a:t>
          </a:r>
          <a:r>
            <a:rPr lang="en-US"/>
            <a:t> Integrate sensors with a 2-meter range for improved obstacle detection.</a:t>
          </a:r>
        </a:p>
      </dgm:t>
    </dgm:pt>
    <dgm:pt modelId="{867D1F11-A5FF-43DF-A0A5-030173F83B68}" type="parTrans" cxnId="{ABF92723-E75E-4E64-BC0C-E90CD6CBFF8C}">
      <dgm:prSet/>
      <dgm:spPr/>
      <dgm:t>
        <a:bodyPr/>
        <a:lstStyle/>
        <a:p>
          <a:endParaRPr lang="en-US"/>
        </a:p>
      </dgm:t>
    </dgm:pt>
    <dgm:pt modelId="{E31B3C10-EBD3-42D9-ACB7-53175FEAF327}" type="sibTrans" cxnId="{ABF92723-E75E-4E64-BC0C-E90CD6CBFF8C}">
      <dgm:prSet/>
      <dgm:spPr/>
      <dgm:t>
        <a:bodyPr/>
        <a:lstStyle/>
        <a:p>
          <a:pPr>
            <a:lnSpc>
              <a:spcPct val="100000"/>
            </a:lnSpc>
          </a:pPr>
          <a:endParaRPr lang="en-US"/>
        </a:p>
      </dgm:t>
    </dgm:pt>
    <dgm:pt modelId="{6FB97054-7C68-4AC4-986E-02C42537ED8C}">
      <dgm:prSet/>
      <dgm:spPr/>
      <dgm:t>
        <a:bodyPr/>
        <a:lstStyle/>
        <a:p>
          <a:pPr>
            <a:lnSpc>
              <a:spcPct val="100000"/>
            </a:lnSpc>
          </a:pPr>
          <a:r>
            <a:rPr lang="en-US" b="1"/>
            <a:t>Real-Time Voice Control:</a:t>
          </a:r>
          <a:r>
            <a:rPr lang="en-US"/>
            <a:t> Enable voice commands for hands-free control of the smart glasses.</a:t>
          </a:r>
        </a:p>
      </dgm:t>
    </dgm:pt>
    <dgm:pt modelId="{C0E795A5-8094-4461-92B2-5CC38B2AB929}" type="parTrans" cxnId="{A5C36DE5-C426-4A8A-8DB2-4FC3E7846115}">
      <dgm:prSet/>
      <dgm:spPr/>
      <dgm:t>
        <a:bodyPr/>
        <a:lstStyle/>
        <a:p>
          <a:endParaRPr lang="en-US"/>
        </a:p>
      </dgm:t>
    </dgm:pt>
    <dgm:pt modelId="{6F1280FD-0220-45EC-B41C-38BE9AE3F742}" type="sibTrans" cxnId="{A5C36DE5-C426-4A8A-8DB2-4FC3E7846115}">
      <dgm:prSet/>
      <dgm:spPr/>
      <dgm:t>
        <a:bodyPr/>
        <a:lstStyle/>
        <a:p>
          <a:pPr>
            <a:lnSpc>
              <a:spcPct val="100000"/>
            </a:lnSpc>
          </a:pPr>
          <a:endParaRPr lang="en-US"/>
        </a:p>
      </dgm:t>
    </dgm:pt>
    <dgm:pt modelId="{CA8C5BFA-042C-47E2-ABCF-38B497B355FF}">
      <dgm:prSet/>
      <dgm:spPr/>
      <dgm:t>
        <a:bodyPr/>
        <a:lstStyle/>
        <a:p>
          <a:pPr>
            <a:lnSpc>
              <a:spcPct val="100000"/>
            </a:lnSpc>
          </a:pPr>
          <a:r>
            <a:rPr lang="en-US" b="1"/>
            <a:t>Video Recording:</a:t>
          </a:r>
          <a:r>
            <a:rPr lang="en-US"/>
            <a:t> Add a single-button function for capturing video recordings.</a:t>
          </a:r>
        </a:p>
      </dgm:t>
    </dgm:pt>
    <dgm:pt modelId="{5CD6D71A-8350-45EA-89B9-9A4778E957C0}" type="parTrans" cxnId="{C6ECD224-39AE-4D1A-93E0-D915F092B8B7}">
      <dgm:prSet/>
      <dgm:spPr/>
      <dgm:t>
        <a:bodyPr/>
        <a:lstStyle/>
        <a:p>
          <a:endParaRPr lang="en-US"/>
        </a:p>
      </dgm:t>
    </dgm:pt>
    <dgm:pt modelId="{6492C749-90DF-413A-BCFE-1DFE008D7C44}" type="sibTrans" cxnId="{C6ECD224-39AE-4D1A-93E0-D915F092B8B7}">
      <dgm:prSet/>
      <dgm:spPr/>
      <dgm:t>
        <a:bodyPr/>
        <a:lstStyle/>
        <a:p>
          <a:pPr>
            <a:lnSpc>
              <a:spcPct val="100000"/>
            </a:lnSpc>
          </a:pPr>
          <a:endParaRPr lang="en-US"/>
        </a:p>
      </dgm:t>
    </dgm:pt>
    <dgm:pt modelId="{55F4B9E2-B41A-427D-851F-288248CB50F6}">
      <dgm:prSet/>
      <dgm:spPr/>
      <dgm:t>
        <a:bodyPr/>
        <a:lstStyle/>
        <a:p>
          <a:pPr>
            <a:lnSpc>
              <a:spcPct val="100000"/>
            </a:lnSpc>
          </a:pPr>
          <a:r>
            <a:rPr lang="en-US" b="1"/>
            <a:t>Food Recognition:</a:t>
          </a:r>
          <a:r>
            <a:rPr lang="en-US"/>
            <a:t> Use camera technology and AI to identify food items, provide calorie information, and describe them.</a:t>
          </a:r>
        </a:p>
      </dgm:t>
    </dgm:pt>
    <dgm:pt modelId="{8C29493A-3A82-4F9D-A2C1-5D4CF8261A92}" type="parTrans" cxnId="{DE451F65-332C-4073-87C7-1B2C00A8D558}">
      <dgm:prSet/>
      <dgm:spPr/>
      <dgm:t>
        <a:bodyPr/>
        <a:lstStyle/>
        <a:p>
          <a:endParaRPr lang="en-US"/>
        </a:p>
      </dgm:t>
    </dgm:pt>
    <dgm:pt modelId="{A602B495-9A52-49D2-ACA2-7FB4F45B2C8F}" type="sibTrans" cxnId="{DE451F65-332C-4073-87C7-1B2C00A8D558}">
      <dgm:prSet/>
      <dgm:spPr/>
      <dgm:t>
        <a:bodyPr/>
        <a:lstStyle/>
        <a:p>
          <a:pPr>
            <a:lnSpc>
              <a:spcPct val="100000"/>
            </a:lnSpc>
          </a:pPr>
          <a:endParaRPr lang="en-US"/>
        </a:p>
      </dgm:t>
    </dgm:pt>
    <dgm:pt modelId="{1E522F71-2C3F-46FE-AAD0-8C92314D52BE}">
      <dgm:prSet/>
      <dgm:spPr/>
      <dgm:t>
        <a:bodyPr/>
        <a:lstStyle/>
        <a:p>
          <a:pPr>
            <a:lnSpc>
              <a:spcPct val="100000"/>
            </a:lnSpc>
          </a:pPr>
          <a:r>
            <a:rPr lang="en-US" b="1"/>
            <a:t>Custom Voice Assistance:</a:t>
          </a:r>
          <a:r>
            <a:rPr lang="en-US"/>
            <a:t> Offer personalized voice assistance with custom user voice options.</a:t>
          </a:r>
        </a:p>
      </dgm:t>
    </dgm:pt>
    <dgm:pt modelId="{EA8118D0-C837-4AF7-8979-DDEE6E09AC65}" type="parTrans" cxnId="{235011EB-140D-4C9E-A105-B65BF4E8A9AB}">
      <dgm:prSet/>
      <dgm:spPr/>
      <dgm:t>
        <a:bodyPr/>
        <a:lstStyle/>
        <a:p>
          <a:endParaRPr lang="en-US"/>
        </a:p>
      </dgm:t>
    </dgm:pt>
    <dgm:pt modelId="{ADB0A1F5-4BA3-4599-A812-DAFA4158904F}" type="sibTrans" cxnId="{235011EB-140D-4C9E-A105-B65BF4E8A9AB}">
      <dgm:prSet/>
      <dgm:spPr/>
      <dgm:t>
        <a:bodyPr/>
        <a:lstStyle/>
        <a:p>
          <a:pPr>
            <a:lnSpc>
              <a:spcPct val="100000"/>
            </a:lnSpc>
          </a:pPr>
          <a:endParaRPr lang="en-US"/>
        </a:p>
      </dgm:t>
    </dgm:pt>
    <dgm:pt modelId="{D354A3EA-CEC3-46C9-9DA5-C7C1A707B874}">
      <dgm:prSet/>
      <dgm:spPr/>
      <dgm:t>
        <a:bodyPr/>
        <a:lstStyle/>
        <a:p>
          <a:pPr>
            <a:lnSpc>
              <a:spcPct val="100000"/>
            </a:lnSpc>
          </a:pPr>
          <a:r>
            <a:rPr lang="en-US" b="1"/>
            <a:t>User-Friendly App:</a:t>
          </a:r>
          <a:r>
            <a:rPr lang="en-US"/>
            <a:t> Develop an intuitive app for managing settings, receiving updates, and interacting with the smart glasses.</a:t>
          </a:r>
        </a:p>
      </dgm:t>
    </dgm:pt>
    <dgm:pt modelId="{68038063-ADEB-4604-9017-C307B9CAC26B}" type="parTrans" cxnId="{FF8BF21C-2352-4E26-9971-026069B815E7}">
      <dgm:prSet/>
      <dgm:spPr/>
      <dgm:t>
        <a:bodyPr/>
        <a:lstStyle/>
        <a:p>
          <a:endParaRPr lang="en-US"/>
        </a:p>
      </dgm:t>
    </dgm:pt>
    <dgm:pt modelId="{82B35A16-7085-4C03-B993-3FA643A1722B}" type="sibTrans" cxnId="{FF8BF21C-2352-4E26-9971-026069B815E7}">
      <dgm:prSet/>
      <dgm:spPr/>
      <dgm:t>
        <a:bodyPr/>
        <a:lstStyle/>
        <a:p>
          <a:pPr>
            <a:lnSpc>
              <a:spcPct val="100000"/>
            </a:lnSpc>
          </a:pPr>
          <a:endParaRPr lang="en-US"/>
        </a:p>
      </dgm:t>
    </dgm:pt>
    <dgm:pt modelId="{E99174B7-C021-4CD7-B3AA-9AE305C5285A}">
      <dgm:prSet/>
      <dgm:spPr/>
      <dgm:t>
        <a:bodyPr/>
        <a:lstStyle/>
        <a:p>
          <a:pPr>
            <a:lnSpc>
              <a:spcPct val="100000"/>
            </a:lnSpc>
          </a:pPr>
          <a:r>
            <a:rPr lang="en-US" b="1"/>
            <a:t>YOLOv10 Object Detection:</a:t>
          </a:r>
          <a:r>
            <a:rPr lang="en-US"/>
            <a:t> Implement YOLOv10 for accurate and real-time object detection.</a:t>
          </a:r>
        </a:p>
      </dgm:t>
    </dgm:pt>
    <dgm:pt modelId="{896AD51A-0CD0-40FA-9FA5-7B4060436327}" type="parTrans" cxnId="{EC1B78FA-8185-43AE-B55B-CB162F0EA220}">
      <dgm:prSet/>
      <dgm:spPr/>
      <dgm:t>
        <a:bodyPr/>
        <a:lstStyle/>
        <a:p>
          <a:endParaRPr lang="en-US"/>
        </a:p>
      </dgm:t>
    </dgm:pt>
    <dgm:pt modelId="{8B3DCC3B-5182-4189-B761-EBA61EB71081}" type="sibTrans" cxnId="{EC1B78FA-8185-43AE-B55B-CB162F0EA220}">
      <dgm:prSet/>
      <dgm:spPr/>
      <dgm:t>
        <a:bodyPr/>
        <a:lstStyle/>
        <a:p>
          <a:pPr>
            <a:lnSpc>
              <a:spcPct val="100000"/>
            </a:lnSpc>
          </a:pPr>
          <a:endParaRPr lang="en-US"/>
        </a:p>
      </dgm:t>
    </dgm:pt>
    <dgm:pt modelId="{B143AC5E-2ED5-4B10-BEE2-75B3D16902AF}">
      <dgm:prSet/>
      <dgm:spPr/>
      <dgm:t>
        <a:bodyPr/>
        <a:lstStyle/>
        <a:p>
          <a:pPr>
            <a:lnSpc>
              <a:spcPct val="100000"/>
            </a:lnSpc>
          </a:pPr>
          <a:r>
            <a:rPr lang="en-US" b="1"/>
            <a:t>Phone Call Integration:</a:t>
          </a:r>
          <a:r>
            <a:rPr lang="en-US"/>
            <a:t> Allow users to make and receive phone calls using voice commands.</a:t>
          </a:r>
        </a:p>
      </dgm:t>
    </dgm:pt>
    <dgm:pt modelId="{933D73DF-6E44-4FF0-9756-EE97BD57252C}" type="parTrans" cxnId="{415B6D65-7ABA-420D-8E59-AB87C629E27B}">
      <dgm:prSet/>
      <dgm:spPr/>
      <dgm:t>
        <a:bodyPr/>
        <a:lstStyle/>
        <a:p>
          <a:endParaRPr lang="en-US"/>
        </a:p>
      </dgm:t>
    </dgm:pt>
    <dgm:pt modelId="{87593387-736E-4DBF-865D-0E38F710D39B}" type="sibTrans" cxnId="{415B6D65-7ABA-420D-8E59-AB87C629E27B}">
      <dgm:prSet/>
      <dgm:spPr/>
      <dgm:t>
        <a:bodyPr/>
        <a:lstStyle/>
        <a:p>
          <a:endParaRPr lang="en-US"/>
        </a:p>
      </dgm:t>
    </dgm:pt>
    <dgm:pt modelId="{C9FD469F-89D5-47C0-A5C9-9B1D6894EDC3}" type="pres">
      <dgm:prSet presAssocID="{815D7011-C910-4D7C-9664-FA7485566625}" presName="root" presStyleCnt="0">
        <dgm:presLayoutVars>
          <dgm:dir/>
          <dgm:resizeHandles val="exact"/>
        </dgm:presLayoutVars>
      </dgm:prSet>
      <dgm:spPr/>
    </dgm:pt>
    <dgm:pt modelId="{D5FCD8CC-1CFC-4234-BB26-310D7885E187}" type="pres">
      <dgm:prSet presAssocID="{815D7011-C910-4D7C-9664-FA7485566625}" presName="container" presStyleCnt="0">
        <dgm:presLayoutVars>
          <dgm:dir/>
          <dgm:resizeHandles val="exact"/>
        </dgm:presLayoutVars>
      </dgm:prSet>
      <dgm:spPr/>
    </dgm:pt>
    <dgm:pt modelId="{22A4F909-F6B6-4D91-BCBB-5D367113866C}" type="pres">
      <dgm:prSet presAssocID="{2D7B0EE7-3CAD-405F-A5CF-45A393A9F3C1}" presName="compNode" presStyleCnt="0"/>
      <dgm:spPr/>
    </dgm:pt>
    <dgm:pt modelId="{72358973-EAA8-4F2E-915F-66BBD5F6B871}" type="pres">
      <dgm:prSet presAssocID="{2D7B0EE7-3CAD-405F-A5CF-45A393A9F3C1}" presName="iconBgRect" presStyleLbl="bgShp" presStyleIdx="0" presStyleCnt="8"/>
      <dgm:spPr/>
    </dgm:pt>
    <dgm:pt modelId="{DCF77341-5B05-45F7-89E7-8EDB5197F867}" type="pres">
      <dgm:prSet presAssocID="{2D7B0EE7-3CAD-405F-A5CF-45A393A9F3C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Fi"/>
        </a:ext>
      </dgm:extLst>
    </dgm:pt>
    <dgm:pt modelId="{6A6B37C7-49AB-408C-8DAC-CA4D0D293CA3}" type="pres">
      <dgm:prSet presAssocID="{2D7B0EE7-3CAD-405F-A5CF-45A393A9F3C1}" presName="spaceRect" presStyleCnt="0"/>
      <dgm:spPr/>
    </dgm:pt>
    <dgm:pt modelId="{9A6E0CAE-D35D-4A13-8A30-D4DA9ACD4FCD}" type="pres">
      <dgm:prSet presAssocID="{2D7B0EE7-3CAD-405F-A5CF-45A393A9F3C1}" presName="textRect" presStyleLbl="revTx" presStyleIdx="0" presStyleCnt="8">
        <dgm:presLayoutVars>
          <dgm:chMax val="1"/>
          <dgm:chPref val="1"/>
        </dgm:presLayoutVars>
      </dgm:prSet>
      <dgm:spPr/>
    </dgm:pt>
    <dgm:pt modelId="{625A3CA2-2C8B-4657-9EFE-DD0A64DFD758}" type="pres">
      <dgm:prSet presAssocID="{E31B3C10-EBD3-42D9-ACB7-53175FEAF327}" presName="sibTrans" presStyleLbl="sibTrans2D1" presStyleIdx="0" presStyleCnt="0"/>
      <dgm:spPr/>
    </dgm:pt>
    <dgm:pt modelId="{AD6F85CD-7A26-4E8C-877B-EAE7E0C12D1F}" type="pres">
      <dgm:prSet presAssocID="{6FB97054-7C68-4AC4-986E-02C42537ED8C}" presName="compNode" presStyleCnt="0"/>
      <dgm:spPr/>
    </dgm:pt>
    <dgm:pt modelId="{9512385E-8318-43DB-910D-9A633C27DD4F}" type="pres">
      <dgm:prSet presAssocID="{6FB97054-7C68-4AC4-986E-02C42537ED8C}" presName="iconBgRect" presStyleLbl="bgShp" presStyleIdx="1" presStyleCnt="8"/>
      <dgm:spPr/>
    </dgm:pt>
    <dgm:pt modelId="{97F59F96-FFBD-4DC6-8402-5C2C3429B749}" type="pres">
      <dgm:prSet presAssocID="{6FB97054-7C68-4AC4-986E-02C42537ED8C}"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32CBCB14-BC85-4C23-9FF3-8C068B6D1FBB}" type="pres">
      <dgm:prSet presAssocID="{6FB97054-7C68-4AC4-986E-02C42537ED8C}" presName="spaceRect" presStyleCnt="0"/>
      <dgm:spPr/>
    </dgm:pt>
    <dgm:pt modelId="{A0CE6B41-75BA-4D35-8C28-0A36E99A36C3}" type="pres">
      <dgm:prSet presAssocID="{6FB97054-7C68-4AC4-986E-02C42537ED8C}" presName="textRect" presStyleLbl="revTx" presStyleIdx="1" presStyleCnt="8">
        <dgm:presLayoutVars>
          <dgm:chMax val="1"/>
          <dgm:chPref val="1"/>
        </dgm:presLayoutVars>
      </dgm:prSet>
      <dgm:spPr/>
    </dgm:pt>
    <dgm:pt modelId="{3A588BE7-7A72-48DB-AAF3-B6ECF4B6290E}" type="pres">
      <dgm:prSet presAssocID="{6F1280FD-0220-45EC-B41C-38BE9AE3F742}" presName="sibTrans" presStyleLbl="sibTrans2D1" presStyleIdx="0" presStyleCnt="0"/>
      <dgm:spPr/>
    </dgm:pt>
    <dgm:pt modelId="{D88B72B8-9838-417A-BC34-E08801DF191C}" type="pres">
      <dgm:prSet presAssocID="{CA8C5BFA-042C-47E2-ABCF-38B497B355FF}" presName="compNode" presStyleCnt="0"/>
      <dgm:spPr/>
    </dgm:pt>
    <dgm:pt modelId="{8764D97D-2A6F-4457-9316-D96EC56951BA}" type="pres">
      <dgm:prSet presAssocID="{CA8C5BFA-042C-47E2-ABCF-38B497B355FF}" presName="iconBgRect" presStyleLbl="bgShp" presStyleIdx="2" presStyleCnt="8"/>
      <dgm:spPr/>
    </dgm:pt>
    <dgm:pt modelId="{473F86FA-3177-48DD-8D27-F4533536B0A5}" type="pres">
      <dgm:prSet presAssocID="{CA8C5BFA-042C-47E2-ABCF-38B497B355F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dcast"/>
        </a:ext>
      </dgm:extLst>
    </dgm:pt>
    <dgm:pt modelId="{DD29B311-631B-45D1-88E7-169106CA8FA1}" type="pres">
      <dgm:prSet presAssocID="{CA8C5BFA-042C-47E2-ABCF-38B497B355FF}" presName="spaceRect" presStyleCnt="0"/>
      <dgm:spPr/>
    </dgm:pt>
    <dgm:pt modelId="{3B96461C-BA72-476A-9039-0200AF71EF34}" type="pres">
      <dgm:prSet presAssocID="{CA8C5BFA-042C-47E2-ABCF-38B497B355FF}" presName="textRect" presStyleLbl="revTx" presStyleIdx="2" presStyleCnt="8">
        <dgm:presLayoutVars>
          <dgm:chMax val="1"/>
          <dgm:chPref val="1"/>
        </dgm:presLayoutVars>
      </dgm:prSet>
      <dgm:spPr/>
    </dgm:pt>
    <dgm:pt modelId="{417965B5-3D63-4595-95C6-221FED75CAE2}" type="pres">
      <dgm:prSet presAssocID="{6492C749-90DF-413A-BCFE-1DFE008D7C44}" presName="sibTrans" presStyleLbl="sibTrans2D1" presStyleIdx="0" presStyleCnt="0"/>
      <dgm:spPr/>
    </dgm:pt>
    <dgm:pt modelId="{041D6C51-69CA-4383-81B5-D07E21CE6489}" type="pres">
      <dgm:prSet presAssocID="{55F4B9E2-B41A-427D-851F-288248CB50F6}" presName="compNode" presStyleCnt="0"/>
      <dgm:spPr/>
    </dgm:pt>
    <dgm:pt modelId="{27A901E7-EB57-43B5-815D-9FE58D35415B}" type="pres">
      <dgm:prSet presAssocID="{55F4B9E2-B41A-427D-851F-288248CB50F6}" presName="iconBgRect" presStyleLbl="bgShp" presStyleIdx="3" presStyleCnt="8"/>
      <dgm:spPr/>
    </dgm:pt>
    <dgm:pt modelId="{3A16356C-AAE1-4613-84D1-EC9D15DD87F2}" type="pres">
      <dgm:prSet presAssocID="{55F4B9E2-B41A-427D-851F-288248CB50F6}"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76969C48-9839-4F6A-89AE-4EA6555834ED}" type="pres">
      <dgm:prSet presAssocID="{55F4B9E2-B41A-427D-851F-288248CB50F6}" presName="spaceRect" presStyleCnt="0"/>
      <dgm:spPr/>
    </dgm:pt>
    <dgm:pt modelId="{41A3013A-CCC4-47E2-86E8-9482062757D0}" type="pres">
      <dgm:prSet presAssocID="{55F4B9E2-B41A-427D-851F-288248CB50F6}" presName="textRect" presStyleLbl="revTx" presStyleIdx="3" presStyleCnt="8">
        <dgm:presLayoutVars>
          <dgm:chMax val="1"/>
          <dgm:chPref val="1"/>
        </dgm:presLayoutVars>
      </dgm:prSet>
      <dgm:spPr/>
    </dgm:pt>
    <dgm:pt modelId="{F4835634-9D39-45EF-9AD6-60585B6AFCEE}" type="pres">
      <dgm:prSet presAssocID="{A602B495-9A52-49D2-ACA2-7FB4F45B2C8F}" presName="sibTrans" presStyleLbl="sibTrans2D1" presStyleIdx="0" presStyleCnt="0"/>
      <dgm:spPr/>
    </dgm:pt>
    <dgm:pt modelId="{21747825-E214-4113-B01D-238BB72997DA}" type="pres">
      <dgm:prSet presAssocID="{1E522F71-2C3F-46FE-AAD0-8C92314D52BE}" presName="compNode" presStyleCnt="0"/>
      <dgm:spPr/>
    </dgm:pt>
    <dgm:pt modelId="{5450AA8D-5145-4814-A9C6-694A73C6D6EF}" type="pres">
      <dgm:prSet presAssocID="{1E522F71-2C3F-46FE-AAD0-8C92314D52BE}" presName="iconBgRect" presStyleLbl="bgShp" presStyleIdx="4" presStyleCnt="8"/>
      <dgm:spPr/>
    </dgm:pt>
    <dgm:pt modelId="{BF600CD5-699B-4A76-83F1-D385313799EC}" type="pres">
      <dgm:prSet presAssocID="{1E522F71-2C3F-46FE-AAD0-8C92314D52B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eaf"/>
        </a:ext>
      </dgm:extLst>
    </dgm:pt>
    <dgm:pt modelId="{66760EBC-3BFE-44D3-AB9C-066653DB9123}" type="pres">
      <dgm:prSet presAssocID="{1E522F71-2C3F-46FE-AAD0-8C92314D52BE}" presName="spaceRect" presStyleCnt="0"/>
      <dgm:spPr/>
    </dgm:pt>
    <dgm:pt modelId="{271F8A15-D0F7-402D-9F57-278D80B97C2F}" type="pres">
      <dgm:prSet presAssocID="{1E522F71-2C3F-46FE-AAD0-8C92314D52BE}" presName="textRect" presStyleLbl="revTx" presStyleIdx="4" presStyleCnt="8">
        <dgm:presLayoutVars>
          <dgm:chMax val="1"/>
          <dgm:chPref val="1"/>
        </dgm:presLayoutVars>
      </dgm:prSet>
      <dgm:spPr/>
    </dgm:pt>
    <dgm:pt modelId="{18BFC6D0-BC18-466A-A5E1-830987E63834}" type="pres">
      <dgm:prSet presAssocID="{ADB0A1F5-4BA3-4599-A812-DAFA4158904F}" presName="sibTrans" presStyleLbl="sibTrans2D1" presStyleIdx="0" presStyleCnt="0"/>
      <dgm:spPr/>
    </dgm:pt>
    <dgm:pt modelId="{8578A675-8395-4799-934C-01FA93C4D8A6}" type="pres">
      <dgm:prSet presAssocID="{D354A3EA-CEC3-46C9-9DA5-C7C1A707B874}" presName="compNode" presStyleCnt="0"/>
      <dgm:spPr/>
    </dgm:pt>
    <dgm:pt modelId="{0CEAAD10-746B-4D7C-BF93-E47B6EAE2A6A}" type="pres">
      <dgm:prSet presAssocID="{D354A3EA-CEC3-46C9-9DA5-C7C1A707B874}" presName="iconBgRect" presStyleLbl="bgShp" presStyleIdx="5" presStyleCnt="8"/>
      <dgm:spPr/>
    </dgm:pt>
    <dgm:pt modelId="{374F73E7-AB79-4D80-842F-D14306B6987F}" type="pres">
      <dgm:prSet presAssocID="{D354A3EA-CEC3-46C9-9DA5-C7C1A707B87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lasses"/>
        </a:ext>
      </dgm:extLst>
    </dgm:pt>
    <dgm:pt modelId="{6318D9B8-B049-4F7F-A9D5-CCA3D848BAE7}" type="pres">
      <dgm:prSet presAssocID="{D354A3EA-CEC3-46C9-9DA5-C7C1A707B874}" presName="spaceRect" presStyleCnt="0"/>
      <dgm:spPr/>
    </dgm:pt>
    <dgm:pt modelId="{2FCB9E44-4153-4788-AA3B-D77B7FAC58A8}" type="pres">
      <dgm:prSet presAssocID="{D354A3EA-CEC3-46C9-9DA5-C7C1A707B874}" presName="textRect" presStyleLbl="revTx" presStyleIdx="5" presStyleCnt="8">
        <dgm:presLayoutVars>
          <dgm:chMax val="1"/>
          <dgm:chPref val="1"/>
        </dgm:presLayoutVars>
      </dgm:prSet>
      <dgm:spPr/>
    </dgm:pt>
    <dgm:pt modelId="{1527FE56-010B-4C15-94EB-114BC4756686}" type="pres">
      <dgm:prSet presAssocID="{82B35A16-7085-4C03-B993-3FA643A1722B}" presName="sibTrans" presStyleLbl="sibTrans2D1" presStyleIdx="0" presStyleCnt="0"/>
      <dgm:spPr/>
    </dgm:pt>
    <dgm:pt modelId="{F9909370-6D89-4A2E-894B-29EDDF224250}" type="pres">
      <dgm:prSet presAssocID="{E99174B7-C021-4CD7-B3AA-9AE305C5285A}" presName="compNode" presStyleCnt="0"/>
      <dgm:spPr/>
    </dgm:pt>
    <dgm:pt modelId="{017D250D-42C4-4C73-9CF0-2E8E1F520EB4}" type="pres">
      <dgm:prSet presAssocID="{E99174B7-C021-4CD7-B3AA-9AE305C5285A}" presName="iconBgRect" presStyleLbl="bgShp" presStyleIdx="6" presStyleCnt="8"/>
      <dgm:spPr/>
    </dgm:pt>
    <dgm:pt modelId="{F1CF9AB0-9CE6-42AE-9FA0-B693D18F9926}" type="pres">
      <dgm:prSet presAssocID="{E99174B7-C021-4CD7-B3AA-9AE305C5285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arget"/>
        </a:ext>
      </dgm:extLst>
    </dgm:pt>
    <dgm:pt modelId="{7B3B1D7E-848D-495A-8A7E-286E75E547FF}" type="pres">
      <dgm:prSet presAssocID="{E99174B7-C021-4CD7-B3AA-9AE305C5285A}" presName="spaceRect" presStyleCnt="0"/>
      <dgm:spPr/>
    </dgm:pt>
    <dgm:pt modelId="{A95126CE-1AD7-4C8C-B924-6A1F9DE5D25A}" type="pres">
      <dgm:prSet presAssocID="{E99174B7-C021-4CD7-B3AA-9AE305C5285A}" presName="textRect" presStyleLbl="revTx" presStyleIdx="6" presStyleCnt="8">
        <dgm:presLayoutVars>
          <dgm:chMax val="1"/>
          <dgm:chPref val="1"/>
        </dgm:presLayoutVars>
      </dgm:prSet>
      <dgm:spPr/>
    </dgm:pt>
    <dgm:pt modelId="{0D255630-4B13-4284-AD30-F4D902B865E3}" type="pres">
      <dgm:prSet presAssocID="{8B3DCC3B-5182-4189-B761-EBA61EB71081}" presName="sibTrans" presStyleLbl="sibTrans2D1" presStyleIdx="0" presStyleCnt="0"/>
      <dgm:spPr/>
    </dgm:pt>
    <dgm:pt modelId="{0DBA030E-AE85-4D6D-9595-BFD982ADBDDD}" type="pres">
      <dgm:prSet presAssocID="{B143AC5E-2ED5-4B10-BEE2-75B3D16902AF}" presName="compNode" presStyleCnt="0"/>
      <dgm:spPr/>
    </dgm:pt>
    <dgm:pt modelId="{E6407AFF-3757-4328-8589-5A6BC3303996}" type="pres">
      <dgm:prSet presAssocID="{B143AC5E-2ED5-4B10-BEE2-75B3D16902AF}" presName="iconBgRect" presStyleLbl="bgShp" presStyleIdx="7" presStyleCnt="8"/>
      <dgm:spPr/>
    </dgm:pt>
    <dgm:pt modelId="{8C2931C3-C936-4DC4-992D-CBE48F4AF9D4}" type="pres">
      <dgm:prSet presAssocID="{B143AC5E-2ED5-4B10-BEE2-75B3D16902A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Speaker Phone"/>
        </a:ext>
      </dgm:extLst>
    </dgm:pt>
    <dgm:pt modelId="{31F8179C-2255-4A58-92A0-2EE983C601CA}" type="pres">
      <dgm:prSet presAssocID="{B143AC5E-2ED5-4B10-BEE2-75B3D16902AF}" presName="spaceRect" presStyleCnt="0"/>
      <dgm:spPr/>
    </dgm:pt>
    <dgm:pt modelId="{C0846747-624E-42DE-B2C9-E0EB547C0601}" type="pres">
      <dgm:prSet presAssocID="{B143AC5E-2ED5-4B10-BEE2-75B3D16902AF}" presName="textRect" presStyleLbl="revTx" presStyleIdx="7" presStyleCnt="8">
        <dgm:presLayoutVars>
          <dgm:chMax val="1"/>
          <dgm:chPref val="1"/>
        </dgm:presLayoutVars>
      </dgm:prSet>
      <dgm:spPr/>
    </dgm:pt>
  </dgm:ptLst>
  <dgm:cxnLst>
    <dgm:cxn modelId="{A3A4E109-F8EC-4FC9-8432-8D7CD9702BA5}" type="presOf" srcId="{8B3DCC3B-5182-4189-B761-EBA61EB71081}" destId="{0D255630-4B13-4284-AD30-F4D902B865E3}" srcOrd="0" destOrd="0" presId="urn:microsoft.com/office/officeart/2018/2/layout/IconCircleList"/>
    <dgm:cxn modelId="{90216119-E270-4C32-8BF6-71DADEBC0A15}" type="presOf" srcId="{6F1280FD-0220-45EC-B41C-38BE9AE3F742}" destId="{3A588BE7-7A72-48DB-AAF3-B6ECF4B6290E}" srcOrd="0" destOrd="0" presId="urn:microsoft.com/office/officeart/2018/2/layout/IconCircleList"/>
    <dgm:cxn modelId="{FF8BF21C-2352-4E26-9971-026069B815E7}" srcId="{815D7011-C910-4D7C-9664-FA7485566625}" destId="{D354A3EA-CEC3-46C9-9DA5-C7C1A707B874}" srcOrd="5" destOrd="0" parTransId="{68038063-ADEB-4604-9017-C307B9CAC26B}" sibTransId="{82B35A16-7085-4C03-B993-3FA643A1722B}"/>
    <dgm:cxn modelId="{ABF92723-E75E-4E64-BC0C-E90CD6CBFF8C}" srcId="{815D7011-C910-4D7C-9664-FA7485566625}" destId="{2D7B0EE7-3CAD-405F-A5CF-45A393A9F3C1}" srcOrd="0" destOrd="0" parTransId="{867D1F11-A5FF-43DF-A0A5-030173F83B68}" sibTransId="{E31B3C10-EBD3-42D9-ACB7-53175FEAF327}"/>
    <dgm:cxn modelId="{C6ECD224-39AE-4D1A-93E0-D915F092B8B7}" srcId="{815D7011-C910-4D7C-9664-FA7485566625}" destId="{CA8C5BFA-042C-47E2-ABCF-38B497B355FF}" srcOrd="2" destOrd="0" parTransId="{5CD6D71A-8350-45EA-89B9-9A4778E957C0}" sibTransId="{6492C749-90DF-413A-BCFE-1DFE008D7C44}"/>
    <dgm:cxn modelId="{954DD63D-03E8-4BFB-9CE2-FD1D099DECA9}" type="presOf" srcId="{55F4B9E2-B41A-427D-851F-288248CB50F6}" destId="{41A3013A-CCC4-47E2-86E8-9482062757D0}" srcOrd="0" destOrd="0" presId="urn:microsoft.com/office/officeart/2018/2/layout/IconCircleList"/>
    <dgm:cxn modelId="{4043E463-4099-412A-8D1C-DD5820117084}" type="presOf" srcId="{1E522F71-2C3F-46FE-AAD0-8C92314D52BE}" destId="{271F8A15-D0F7-402D-9F57-278D80B97C2F}" srcOrd="0" destOrd="0" presId="urn:microsoft.com/office/officeart/2018/2/layout/IconCircleList"/>
    <dgm:cxn modelId="{DE451F65-332C-4073-87C7-1B2C00A8D558}" srcId="{815D7011-C910-4D7C-9664-FA7485566625}" destId="{55F4B9E2-B41A-427D-851F-288248CB50F6}" srcOrd="3" destOrd="0" parTransId="{8C29493A-3A82-4F9D-A2C1-5D4CF8261A92}" sibTransId="{A602B495-9A52-49D2-ACA2-7FB4F45B2C8F}"/>
    <dgm:cxn modelId="{415B6D65-7ABA-420D-8E59-AB87C629E27B}" srcId="{815D7011-C910-4D7C-9664-FA7485566625}" destId="{B143AC5E-2ED5-4B10-BEE2-75B3D16902AF}" srcOrd="7" destOrd="0" parTransId="{933D73DF-6E44-4FF0-9756-EE97BD57252C}" sibTransId="{87593387-736E-4DBF-865D-0E38F710D39B}"/>
    <dgm:cxn modelId="{BEC65965-32C1-4EF2-94C2-C2A1DFB525D3}" type="presOf" srcId="{D354A3EA-CEC3-46C9-9DA5-C7C1A707B874}" destId="{2FCB9E44-4153-4788-AA3B-D77B7FAC58A8}" srcOrd="0" destOrd="0" presId="urn:microsoft.com/office/officeart/2018/2/layout/IconCircleList"/>
    <dgm:cxn modelId="{10DDBC6E-F42F-4BAF-A5CD-982F776F2D2F}" type="presOf" srcId="{ADB0A1F5-4BA3-4599-A812-DAFA4158904F}" destId="{18BFC6D0-BC18-466A-A5E1-830987E63834}" srcOrd="0" destOrd="0" presId="urn:microsoft.com/office/officeart/2018/2/layout/IconCircleList"/>
    <dgm:cxn modelId="{FB4C6A52-EC3A-48AF-96E9-B8200E253C89}" type="presOf" srcId="{B143AC5E-2ED5-4B10-BEE2-75B3D16902AF}" destId="{C0846747-624E-42DE-B2C9-E0EB547C0601}" srcOrd="0" destOrd="0" presId="urn:microsoft.com/office/officeart/2018/2/layout/IconCircleList"/>
    <dgm:cxn modelId="{FE725682-C654-4E47-8B07-FBDC9609BEBC}" type="presOf" srcId="{6492C749-90DF-413A-BCFE-1DFE008D7C44}" destId="{417965B5-3D63-4595-95C6-221FED75CAE2}" srcOrd="0" destOrd="0" presId="urn:microsoft.com/office/officeart/2018/2/layout/IconCircleList"/>
    <dgm:cxn modelId="{1C088D9E-6E51-4B92-8F34-6F135927A21E}" type="presOf" srcId="{82B35A16-7085-4C03-B993-3FA643A1722B}" destId="{1527FE56-010B-4C15-94EB-114BC4756686}" srcOrd="0" destOrd="0" presId="urn:microsoft.com/office/officeart/2018/2/layout/IconCircleList"/>
    <dgm:cxn modelId="{68DA50A6-1F5D-4BDD-8605-1A259782D126}" type="presOf" srcId="{2D7B0EE7-3CAD-405F-A5CF-45A393A9F3C1}" destId="{9A6E0CAE-D35D-4A13-8A30-D4DA9ACD4FCD}" srcOrd="0" destOrd="0" presId="urn:microsoft.com/office/officeart/2018/2/layout/IconCircleList"/>
    <dgm:cxn modelId="{648C24CB-F522-4F85-9B16-41AF563C18D9}" type="presOf" srcId="{CA8C5BFA-042C-47E2-ABCF-38B497B355FF}" destId="{3B96461C-BA72-476A-9039-0200AF71EF34}" srcOrd="0" destOrd="0" presId="urn:microsoft.com/office/officeart/2018/2/layout/IconCircleList"/>
    <dgm:cxn modelId="{3D883AD3-B8AC-42E8-8061-E43B7A2C05AE}" type="presOf" srcId="{A602B495-9A52-49D2-ACA2-7FB4F45B2C8F}" destId="{F4835634-9D39-45EF-9AD6-60585B6AFCEE}" srcOrd="0" destOrd="0" presId="urn:microsoft.com/office/officeart/2018/2/layout/IconCircleList"/>
    <dgm:cxn modelId="{3D4B9BD5-950D-4B25-B7A1-423C399453BD}" type="presOf" srcId="{6FB97054-7C68-4AC4-986E-02C42537ED8C}" destId="{A0CE6B41-75BA-4D35-8C28-0A36E99A36C3}" srcOrd="0" destOrd="0" presId="urn:microsoft.com/office/officeart/2018/2/layout/IconCircleList"/>
    <dgm:cxn modelId="{E89980D9-79B9-48C5-9F33-5659E0A84AEE}" type="presOf" srcId="{E99174B7-C021-4CD7-B3AA-9AE305C5285A}" destId="{A95126CE-1AD7-4C8C-B924-6A1F9DE5D25A}" srcOrd="0" destOrd="0" presId="urn:microsoft.com/office/officeart/2018/2/layout/IconCircleList"/>
    <dgm:cxn modelId="{EA36ABDD-6567-4D27-87EC-3DFD8D6ACF00}" type="presOf" srcId="{E31B3C10-EBD3-42D9-ACB7-53175FEAF327}" destId="{625A3CA2-2C8B-4657-9EFE-DD0A64DFD758}" srcOrd="0" destOrd="0" presId="urn:microsoft.com/office/officeart/2018/2/layout/IconCircleList"/>
    <dgm:cxn modelId="{A5C36DE5-C426-4A8A-8DB2-4FC3E7846115}" srcId="{815D7011-C910-4D7C-9664-FA7485566625}" destId="{6FB97054-7C68-4AC4-986E-02C42537ED8C}" srcOrd="1" destOrd="0" parTransId="{C0E795A5-8094-4461-92B2-5CC38B2AB929}" sibTransId="{6F1280FD-0220-45EC-B41C-38BE9AE3F742}"/>
    <dgm:cxn modelId="{235011EB-140D-4C9E-A105-B65BF4E8A9AB}" srcId="{815D7011-C910-4D7C-9664-FA7485566625}" destId="{1E522F71-2C3F-46FE-AAD0-8C92314D52BE}" srcOrd="4" destOrd="0" parTransId="{EA8118D0-C837-4AF7-8979-DDEE6E09AC65}" sibTransId="{ADB0A1F5-4BA3-4599-A812-DAFA4158904F}"/>
    <dgm:cxn modelId="{AEE857F9-4301-4B8E-9BDF-A27CEC77279B}" type="presOf" srcId="{815D7011-C910-4D7C-9664-FA7485566625}" destId="{C9FD469F-89D5-47C0-A5C9-9B1D6894EDC3}" srcOrd="0" destOrd="0" presId="urn:microsoft.com/office/officeart/2018/2/layout/IconCircleList"/>
    <dgm:cxn modelId="{EC1B78FA-8185-43AE-B55B-CB162F0EA220}" srcId="{815D7011-C910-4D7C-9664-FA7485566625}" destId="{E99174B7-C021-4CD7-B3AA-9AE305C5285A}" srcOrd="6" destOrd="0" parTransId="{896AD51A-0CD0-40FA-9FA5-7B4060436327}" sibTransId="{8B3DCC3B-5182-4189-B761-EBA61EB71081}"/>
    <dgm:cxn modelId="{93445A98-5AD3-44D3-B0E5-C0FB06E785E3}" type="presParOf" srcId="{C9FD469F-89D5-47C0-A5C9-9B1D6894EDC3}" destId="{D5FCD8CC-1CFC-4234-BB26-310D7885E187}" srcOrd="0" destOrd="0" presId="urn:microsoft.com/office/officeart/2018/2/layout/IconCircleList"/>
    <dgm:cxn modelId="{D4AAE10A-2F7C-42F9-AC22-56B1D6E72768}" type="presParOf" srcId="{D5FCD8CC-1CFC-4234-BB26-310D7885E187}" destId="{22A4F909-F6B6-4D91-BCBB-5D367113866C}" srcOrd="0" destOrd="0" presId="urn:microsoft.com/office/officeart/2018/2/layout/IconCircleList"/>
    <dgm:cxn modelId="{521914E7-1153-4FE3-B4B2-60F454996819}" type="presParOf" srcId="{22A4F909-F6B6-4D91-BCBB-5D367113866C}" destId="{72358973-EAA8-4F2E-915F-66BBD5F6B871}" srcOrd="0" destOrd="0" presId="urn:microsoft.com/office/officeart/2018/2/layout/IconCircleList"/>
    <dgm:cxn modelId="{4BB9C255-57D2-4513-BA90-5A808FBCDF99}" type="presParOf" srcId="{22A4F909-F6B6-4D91-BCBB-5D367113866C}" destId="{DCF77341-5B05-45F7-89E7-8EDB5197F867}" srcOrd="1" destOrd="0" presId="urn:microsoft.com/office/officeart/2018/2/layout/IconCircleList"/>
    <dgm:cxn modelId="{90C6C70D-99DE-4092-A9C5-9088EF5BC6FE}" type="presParOf" srcId="{22A4F909-F6B6-4D91-BCBB-5D367113866C}" destId="{6A6B37C7-49AB-408C-8DAC-CA4D0D293CA3}" srcOrd="2" destOrd="0" presId="urn:microsoft.com/office/officeart/2018/2/layout/IconCircleList"/>
    <dgm:cxn modelId="{7FA8E391-1D22-4840-8303-49F580F455B7}" type="presParOf" srcId="{22A4F909-F6B6-4D91-BCBB-5D367113866C}" destId="{9A6E0CAE-D35D-4A13-8A30-D4DA9ACD4FCD}" srcOrd="3" destOrd="0" presId="urn:microsoft.com/office/officeart/2018/2/layout/IconCircleList"/>
    <dgm:cxn modelId="{E27993E2-CFAC-4782-87C7-63D647D541A3}" type="presParOf" srcId="{D5FCD8CC-1CFC-4234-BB26-310D7885E187}" destId="{625A3CA2-2C8B-4657-9EFE-DD0A64DFD758}" srcOrd="1" destOrd="0" presId="urn:microsoft.com/office/officeart/2018/2/layout/IconCircleList"/>
    <dgm:cxn modelId="{F97DE23D-ACA2-477E-829E-62EAFA6C0AC5}" type="presParOf" srcId="{D5FCD8CC-1CFC-4234-BB26-310D7885E187}" destId="{AD6F85CD-7A26-4E8C-877B-EAE7E0C12D1F}" srcOrd="2" destOrd="0" presId="urn:microsoft.com/office/officeart/2018/2/layout/IconCircleList"/>
    <dgm:cxn modelId="{6AB497A4-DD11-4C52-B7A5-5C74856677BD}" type="presParOf" srcId="{AD6F85CD-7A26-4E8C-877B-EAE7E0C12D1F}" destId="{9512385E-8318-43DB-910D-9A633C27DD4F}" srcOrd="0" destOrd="0" presId="urn:microsoft.com/office/officeart/2018/2/layout/IconCircleList"/>
    <dgm:cxn modelId="{CF36B712-15D3-423C-9FAC-961381FFD687}" type="presParOf" srcId="{AD6F85CD-7A26-4E8C-877B-EAE7E0C12D1F}" destId="{97F59F96-FFBD-4DC6-8402-5C2C3429B749}" srcOrd="1" destOrd="0" presId="urn:microsoft.com/office/officeart/2018/2/layout/IconCircleList"/>
    <dgm:cxn modelId="{5203C3E7-9E7B-4855-AC9D-995B1A4665D3}" type="presParOf" srcId="{AD6F85CD-7A26-4E8C-877B-EAE7E0C12D1F}" destId="{32CBCB14-BC85-4C23-9FF3-8C068B6D1FBB}" srcOrd="2" destOrd="0" presId="urn:microsoft.com/office/officeart/2018/2/layout/IconCircleList"/>
    <dgm:cxn modelId="{B4C2CEC4-A89A-46DB-A7EF-73E3FFD4DCAD}" type="presParOf" srcId="{AD6F85CD-7A26-4E8C-877B-EAE7E0C12D1F}" destId="{A0CE6B41-75BA-4D35-8C28-0A36E99A36C3}" srcOrd="3" destOrd="0" presId="urn:microsoft.com/office/officeart/2018/2/layout/IconCircleList"/>
    <dgm:cxn modelId="{845D1749-8D88-40C3-BD42-A36A5084C40A}" type="presParOf" srcId="{D5FCD8CC-1CFC-4234-BB26-310D7885E187}" destId="{3A588BE7-7A72-48DB-AAF3-B6ECF4B6290E}" srcOrd="3" destOrd="0" presId="urn:microsoft.com/office/officeart/2018/2/layout/IconCircleList"/>
    <dgm:cxn modelId="{07CEBB8E-527A-4E12-94C1-5E2A50FBD4E8}" type="presParOf" srcId="{D5FCD8CC-1CFC-4234-BB26-310D7885E187}" destId="{D88B72B8-9838-417A-BC34-E08801DF191C}" srcOrd="4" destOrd="0" presId="urn:microsoft.com/office/officeart/2018/2/layout/IconCircleList"/>
    <dgm:cxn modelId="{BA175F6B-A182-426A-B8CB-B21056BE7E92}" type="presParOf" srcId="{D88B72B8-9838-417A-BC34-E08801DF191C}" destId="{8764D97D-2A6F-4457-9316-D96EC56951BA}" srcOrd="0" destOrd="0" presId="urn:microsoft.com/office/officeart/2018/2/layout/IconCircleList"/>
    <dgm:cxn modelId="{3FEE2893-8A15-4EF7-95EB-B35756C146A1}" type="presParOf" srcId="{D88B72B8-9838-417A-BC34-E08801DF191C}" destId="{473F86FA-3177-48DD-8D27-F4533536B0A5}" srcOrd="1" destOrd="0" presId="urn:microsoft.com/office/officeart/2018/2/layout/IconCircleList"/>
    <dgm:cxn modelId="{CF8CF32E-4451-48FD-9379-E9B17AD5656A}" type="presParOf" srcId="{D88B72B8-9838-417A-BC34-E08801DF191C}" destId="{DD29B311-631B-45D1-88E7-169106CA8FA1}" srcOrd="2" destOrd="0" presId="urn:microsoft.com/office/officeart/2018/2/layout/IconCircleList"/>
    <dgm:cxn modelId="{23451A52-D053-42BE-9541-83995760D17A}" type="presParOf" srcId="{D88B72B8-9838-417A-BC34-E08801DF191C}" destId="{3B96461C-BA72-476A-9039-0200AF71EF34}" srcOrd="3" destOrd="0" presId="urn:microsoft.com/office/officeart/2018/2/layout/IconCircleList"/>
    <dgm:cxn modelId="{64FC6438-AC90-4E9C-9D76-432077C5B791}" type="presParOf" srcId="{D5FCD8CC-1CFC-4234-BB26-310D7885E187}" destId="{417965B5-3D63-4595-95C6-221FED75CAE2}" srcOrd="5" destOrd="0" presId="urn:microsoft.com/office/officeart/2018/2/layout/IconCircleList"/>
    <dgm:cxn modelId="{845CD291-83B1-41E5-B527-A30D3227BAC9}" type="presParOf" srcId="{D5FCD8CC-1CFC-4234-BB26-310D7885E187}" destId="{041D6C51-69CA-4383-81B5-D07E21CE6489}" srcOrd="6" destOrd="0" presId="urn:microsoft.com/office/officeart/2018/2/layout/IconCircleList"/>
    <dgm:cxn modelId="{49CADBF3-B54A-4F8C-881F-051AC8F52B8B}" type="presParOf" srcId="{041D6C51-69CA-4383-81B5-D07E21CE6489}" destId="{27A901E7-EB57-43B5-815D-9FE58D35415B}" srcOrd="0" destOrd="0" presId="urn:microsoft.com/office/officeart/2018/2/layout/IconCircleList"/>
    <dgm:cxn modelId="{CD4B3E34-DAC7-4811-99C3-1363EF54D1A8}" type="presParOf" srcId="{041D6C51-69CA-4383-81B5-D07E21CE6489}" destId="{3A16356C-AAE1-4613-84D1-EC9D15DD87F2}" srcOrd="1" destOrd="0" presId="urn:microsoft.com/office/officeart/2018/2/layout/IconCircleList"/>
    <dgm:cxn modelId="{09FA65BE-32EB-4088-896A-4CAB200A6668}" type="presParOf" srcId="{041D6C51-69CA-4383-81B5-D07E21CE6489}" destId="{76969C48-9839-4F6A-89AE-4EA6555834ED}" srcOrd="2" destOrd="0" presId="urn:microsoft.com/office/officeart/2018/2/layout/IconCircleList"/>
    <dgm:cxn modelId="{0717E410-8217-41EE-A624-7F9276581E4A}" type="presParOf" srcId="{041D6C51-69CA-4383-81B5-D07E21CE6489}" destId="{41A3013A-CCC4-47E2-86E8-9482062757D0}" srcOrd="3" destOrd="0" presId="urn:microsoft.com/office/officeart/2018/2/layout/IconCircleList"/>
    <dgm:cxn modelId="{9A8A04C7-86A6-462C-84E2-B5533A27DED2}" type="presParOf" srcId="{D5FCD8CC-1CFC-4234-BB26-310D7885E187}" destId="{F4835634-9D39-45EF-9AD6-60585B6AFCEE}" srcOrd="7" destOrd="0" presId="urn:microsoft.com/office/officeart/2018/2/layout/IconCircleList"/>
    <dgm:cxn modelId="{8BD6F0BF-553E-4AD6-B729-1C7C54D5B3D7}" type="presParOf" srcId="{D5FCD8CC-1CFC-4234-BB26-310D7885E187}" destId="{21747825-E214-4113-B01D-238BB72997DA}" srcOrd="8" destOrd="0" presId="urn:microsoft.com/office/officeart/2018/2/layout/IconCircleList"/>
    <dgm:cxn modelId="{53CB4852-0433-4ECA-9EB7-9D2B2776F683}" type="presParOf" srcId="{21747825-E214-4113-B01D-238BB72997DA}" destId="{5450AA8D-5145-4814-A9C6-694A73C6D6EF}" srcOrd="0" destOrd="0" presId="urn:microsoft.com/office/officeart/2018/2/layout/IconCircleList"/>
    <dgm:cxn modelId="{3873A117-4114-42AD-9245-27899F2FA4F4}" type="presParOf" srcId="{21747825-E214-4113-B01D-238BB72997DA}" destId="{BF600CD5-699B-4A76-83F1-D385313799EC}" srcOrd="1" destOrd="0" presId="urn:microsoft.com/office/officeart/2018/2/layout/IconCircleList"/>
    <dgm:cxn modelId="{1C93A249-43E4-4500-B6E3-C826ECD154C6}" type="presParOf" srcId="{21747825-E214-4113-B01D-238BB72997DA}" destId="{66760EBC-3BFE-44D3-AB9C-066653DB9123}" srcOrd="2" destOrd="0" presId="urn:microsoft.com/office/officeart/2018/2/layout/IconCircleList"/>
    <dgm:cxn modelId="{6D3A4246-ABCC-45A2-A503-7577E1DA7AD6}" type="presParOf" srcId="{21747825-E214-4113-B01D-238BB72997DA}" destId="{271F8A15-D0F7-402D-9F57-278D80B97C2F}" srcOrd="3" destOrd="0" presId="urn:microsoft.com/office/officeart/2018/2/layout/IconCircleList"/>
    <dgm:cxn modelId="{EFF31DF4-F832-4625-BB66-FA1C66EB3905}" type="presParOf" srcId="{D5FCD8CC-1CFC-4234-BB26-310D7885E187}" destId="{18BFC6D0-BC18-466A-A5E1-830987E63834}" srcOrd="9" destOrd="0" presId="urn:microsoft.com/office/officeart/2018/2/layout/IconCircleList"/>
    <dgm:cxn modelId="{8E98612D-0684-4D75-A803-6D0977EC1448}" type="presParOf" srcId="{D5FCD8CC-1CFC-4234-BB26-310D7885E187}" destId="{8578A675-8395-4799-934C-01FA93C4D8A6}" srcOrd="10" destOrd="0" presId="urn:microsoft.com/office/officeart/2018/2/layout/IconCircleList"/>
    <dgm:cxn modelId="{5FA278FD-F1DB-40AB-8D50-C89E03C0B6D5}" type="presParOf" srcId="{8578A675-8395-4799-934C-01FA93C4D8A6}" destId="{0CEAAD10-746B-4D7C-BF93-E47B6EAE2A6A}" srcOrd="0" destOrd="0" presId="urn:microsoft.com/office/officeart/2018/2/layout/IconCircleList"/>
    <dgm:cxn modelId="{6B9DCB24-3014-4AAE-BAB7-1B0809B24C24}" type="presParOf" srcId="{8578A675-8395-4799-934C-01FA93C4D8A6}" destId="{374F73E7-AB79-4D80-842F-D14306B6987F}" srcOrd="1" destOrd="0" presId="urn:microsoft.com/office/officeart/2018/2/layout/IconCircleList"/>
    <dgm:cxn modelId="{1E854A9B-8F00-4289-B5D0-9AC750C01FC1}" type="presParOf" srcId="{8578A675-8395-4799-934C-01FA93C4D8A6}" destId="{6318D9B8-B049-4F7F-A9D5-CCA3D848BAE7}" srcOrd="2" destOrd="0" presId="urn:microsoft.com/office/officeart/2018/2/layout/IconCircleList"/>
    <dgm:cxn modelId="{2A03844A-39F4-471D-A056-7E5D7CFE91DC}" type="presParOf" srcId="{8578A675-8395-4799-934C-01FA93C4D8A6}" destId="{2FCB9E44-4153-4788-AA3B-D77B7FAC58A8}" srcOrd="3" destOrd="0" presId="urn:microsoft.com/office/officeart/2018/2/layout/IconCircleList"/>
    <dgm:cxn modelId="{8077CEAE-14D0-487F-9181-32CFC1B8029F}" type="presParOf" srcId="{D5FCD8CC-1CFC-4234-BB26-310D7885E187}" destId="{1527FE56-010B-4C15-94EB-114BC4756686}" srcOrd="11" destOrd="0" presId="urn:microsoft.com/office/officeart/2018/2/layout/IconCircleList"/>
    <dgm:cxn modelId="{2EC83E18-BAB3-4232-9D00-D6856575D8DF}" type="presParOf" srcId="{D5FCD8CC-1CFC-4234-BB26-310D7885E187}" destId="{F9909370-6D89-4A2E-894B-29EDDF224250}" srcOrd="12" destOrd="0" presId="urn:microsoft.com/office/officeart/2018/2/layout/IconCircleList"/>
    <dgm:cxn modelId="{11747197-6722-49F0-B2A2-706743B3F361}" type="presParOf" srcId="{F9909370-6D89-4A2E-894B-29EDDF224250}" destId="{017D250D-42C4-4C73-9CF0-2E8E1F520EB4}" srcOrd="0" destOrd="0" presId="urn:microsoft.com/office/officeart/2018/2/layout/IconCircleList"/>
    <dgm:cxn modelId="{8E014ED4-44AC-411F-A711-87761F5D96B0}" type="presParOf" srcId="{F9909370-6D89-4A2E-894B-29EDDF224250}" destId="{F1CF9AB0-9CE6-42AE-9FA0-B693D18F9926}" srcOrd="1" destOrd="0" presId="urn:microsoft.com/office/officeart/2018/2/layout/IconCircleList"/>
    <dgm:cxn modelId="{0FD72858-2F87-41D1-813A-44726694B2AC}" type="presParOf" srcId="{F9909370-6D89-4A2E-894B-29EDDF224250}" destId="{7B3B1D7E-848D-495A-8A7E-286E75E547FF}" srcOrd="2" destOrd="0" presId="urn:microsoft.com/office/officeart/2018/2/layout/IconCircleList"/>
    <dgm:cxn modelId="{0F95363C-788C-493F-8308-2DCAE9570F2D}" type="presParOf" srcId="{F9909370-6D89-4A2E-894B-29EDDF224250}" destId="{A95126CE-1AD7-4C8C-B924-6A1F9DE5D25A}" srcOrd="3" destOrd="0" presId="urn:microsoft.com/office/officeart/2018/2/layout/IconCircleList"/>
    <dgm:cxn modelId="{D4A98AFE-C632-4426-A23B-B07BF581A9C5}" type="presParOf" srcId="{D5FCD8CC-1CFC-4234-BB26-310D7885E187}" destId="{0D255630-4B13-4284-AD30-F4D902B865E3}" srcOrd="13" destOrd="0" presId="urn:microsoft.com/office/officeart/2018/2/layout/IconCircleList"/>
    <dgm:cxn modelId="{4C994BCC-4DEC-489A-A769-6F1B7869B288}" type="presParOf" srcId="{D5FCD8CC-1CFC-4234-BB26-310D7885E187}" destId="{0DBA030E-AE85-4D6D-9595-BFD982ADBDDD}" srcOrd="14" destOrd="0" presId="urn:microsoft.com/office/officeart/2018/2/layout/IconCircleList"/>
    <dgm:cxn modelId="{1FC33AED-EFEE-4B5A-BE89-B3F390B7193C}" type="presParOf" srcId="{0DBA030E-AE85-4D6D-9595-BFD982ADBDDD}" destId="{E6407AFF-3757-4328-8589-5A6BC3303996}" srcOrd="0" destOrd="0" presId="urn:microsoft.com/office/officeart/2018/2/layout/IconCircleList"/>
    <dgm:cxn modelId="{A2A7DFE2-89A7-4A45-B234-F22449DF8BDC}" type="presParOf" srcId="{0DBA030E-AE85-4D6D-9595-BFD982ADBDDD}" destId="{8C2931C3-C936-4DC4-992D-CBE48F4AF9D4}" srcOrd="1" destOrd="0" presId="urn:microsoft.com/office/officeart/2018/2/layout/IconCircleList"/>
    <dgm:cxn modelId="{7E97479C-7EB4-4463-B290-B0F8D8160945}" type="presParOf" srcId="{0DBA030E-AE85-4D6D-9595-BFD982ADBDDD}" destId="{31F8179C-2255-4A58-92A0-2EE983C601CA}" srcOrd="2" destOrd="0" presId="urn:microsoft.com/office/officeart/2018/2/layout/IconCircleList"/>
    <dgm:cxn modelId="{1A94B051-FB68-4A03-8969-FAAB89127060}" type="presParOf" srcId="{0DBA030E-AE85-4D6D-9595-BFD982ADBDDD}" destId="{C0846747-624E-42DE-B2C9-E0EB547C060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58973-EAA8-4F2E-915F-66BBD5F6B871}">
      <dsp:nvSpPr>
        <dsp:cNvPr id="0" name=""/>
        <dsp:cNvSpPr/>
      </dsp:nvSpPr>
      <dsp:spPr>
        <a:xfrm>
          <a:off x="396270" y="343511"/>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77341-5B05-45F7-89E7-8EDB5197F867}">
      <dsp:nvSpPr>
        <dsp:cNvPr id="0" name=""/>
        <dsp:cNvSpPr/>
      </dsp:nvSpPr>
      <dsp:spPr>
        <a:xfrm>
          <a:off x="567630" y="514871"/>
          <a:ext cx="473279" cy="4732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6E0CAE-D35D-4A13-8A30-D4DA9ACD4FCD}">
      <dsp:nvSpPr>
        <dsp:cNvPr id="0" name=""/>
        <dsp:cNvSpPr/>
      </dsp:nvSpPr>
      <dsp:spPr>
        <a:xfrm>
          <a:off x="1387126" y="343511"/>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Advanced Ultrasonic Sensors:</a:t>
          </a:r>
          <a:r>
            <a:rPr lang="en-US" sz="1100" kern="1200"/>
            <a:t> Integrate sensors with a 2-meter range for improved obstacle detection.</a:t>
          </a:r>
        </a:p>
      </dsp:txBody>
      <dsp:txXfrm>
        <a:off x="1387126" y="343511"/>
        <a:ext cx="1923425" cy="815998"/>
      </dsp:txXfrm>
    </dsp:sp>
    <dsp:sp modelId="{9512385E-8318-43DB-910D-9A633C27DD4F}">
      <dsp:nvSpPr>
        <dsp:cNvPr id="0" name=""/>
        <dsp:cNvSpPr/>
      </dsp:nvSpPr>
      <dsp:spPr>
        <a:xfrm>
          <a:off x="3645695" y="343511"/>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59F96-FFBD-4DC6-8402-5C2C3429B749}">
      <dsp:nvSpPr>
        <dsp:cNvPr id="0" name=""/>
        <dsp:cNvSpPr/>
      </dsp:nvSpPr>
      <dsp:spPr>
        <a:xfrm>
          <a:off x="3817054" y="514871"/>
          <a:ext cx="473279" cy="4732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E6B41-75BA-4D35-8C28-0A36E99A36C3}">
      <dsp:nvSpPr>
        <dsp:cNvPr id="0" name=""/>
        <dsp:cNvSpPr/>
      </dsp:nvSpPr>
      <dsp:spPr>
        <a:xfrm>
          <a:off x="4636550" y="343511"/>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Real-Time Voice Control:</a:t>
          </a:r>
          <a:r>
            <a:rPr lang="en-US" sz="1100" kern="1200"/>
            <a:t> Enable voice commands for hands-free control of the smart glasses.</a:t>
          </a:r>
        </a:p>
      </dsp:txBody>
      <dsp:txXfrm>
        <a:off x="4636550" y="343511"/>
        <a:ext cx="1923425" cy="815998"/>
      </dsp:txXfrm>
    </dsp:sp>
    <dsp:sp modelId="{8764D97D-2A6F-4457-9316-D96EC56951BA}">
      <dsp:nvSpPr>
        <dsp:cNvPr id="0" name=""/>
        <dsp:cNvSpPr/>
      </dsp:nvSpPr>
      <dsp:spPr>
        <a:xfrm>
          <a:off x="6895119" y="343511"/>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F86FA-3177-48DD-8D27-F4533536B0A5}">
      <dsp:nvSpPr>
        <dsp:cNvPr id="0" name=""/>
        <dsp:cNvSpPr/>
      </dsp:nvSpPr>
      <dsp:spPr>
        <a:xfrm>
          <a:off x="7066479" y="514871"/>
          <a:ext cx="473279" cy="4732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96461C-BA72-476A-9039-0200AF71EF34}">
      <dsp:nvSpPr>
        <dsp:cNvPr id="0" name=""/>
        <dsp:cNvSpPr/>
      </dsp:nvSpPr>
      <dsp:spPr>
        <a:xfrm>
          <a:off x="7885975" y="343511"/>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Video Recording:</a:t>
          </a:r>
          <a:r>
            <a:rPr lang="en-US" sz="1100" kern="1200"/>
            <a:t> Add a single-button function for capturing video recordings.</a:t>
          </a:r>
        </a:p>
      </dsp:txBody>
      <dsp:txXfrm>
        <a:off x="7885975" y="343511"/>
        <a:ext cx="1923425" cy="815998"/>
      </dsp:txXfrm>
    </dsp:sp>
    <dsp:sp modelId="{27A901E7-EB57-43B5-815D-9FE58D35415B}">
      <dsp:nvSpPr>
        <dsp:cNvPr id="0" name=""/>
        <dsp:cNvSpPr/>
      </dsp:nvSpPr>
      <dsp:spPr>
        <a:xfrm>
          <a:off x="396270" y="1967015"/>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6356C-AAE1-4613-84D1-EC9D15DD87F2}">
      <dsp:nvSpPr>
        <dsp:cNvPr id="0" name=""/>
        <dsp:cNvSpPr/>
      </dsp:nvSpPr>
      <dsp:spPr>
        <a:xfrm>
          <a:off x="567630" y="2138374"/>
          <a:ext cx="473279" cy="4732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3013A-CCC4-47E2-86E8-9482062757D0}">
      <dsp:nvSpPr>
        <dsp:cNvPr id="0" name=""/>
        <dsp:cNvSpPr/>
      </dsp:nvSpPr>
      <dsp:spPr>
        <a:xfrm>
          <a:off x="1387126" y="1967015"/>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Food Recognition:</a:t>
          </a:r>
          <a:r>
            <a:rPr lang="en-US" sz="1100" kern="1200"/>
            <a:t> Use camera technology and AI to identify food items, provide calorie information, and describe them.</a:t>
          </a:r>
        </a:p>
      </dsp:txBody>
      <dsp:txXfrm>
        <a:off x="1387126" y="1967015"/>
        <a:ext cx="1923425" cy="815998"/>
      </dsp:txXfrm>
    </dsp:sp>
    <dsp:sp modelId="{5450AA8D-5145-4814-A9C6-694A73C6D6EF}">
      <dsp:nvSpPr>
        <dsp:cNvPr id="0" name=""/>
        <dsp:cNvSpPr/>
      </dsp:nvSpPr>
      <dsp:spPr>
        <a:xfrm>
          <a:off x="3645695" y="1967015"/>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00CD5-699B-4A76-83F1-D385313799EC}">
      <dsp:nvSpPr>
        <dsp:cNvPr id="0" name=""/>
        <dsp:cNvSpPr/>
      </dsp:nvSpPr>
      <dsp:spPr>
        <a:xfrm>
          <a:off x="3817054" y="2138374"/>
          <a:ext cx="473279" cy="4732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1F8A15-D0F7-402D-9F57-278D80B97C2F}">
      <dsp:nvSpPr>
        <dsp:cNvPr id="0" name=""/>
        <dsp:cNvSpPr/>
      </dsp:nvSpPr>
      <dsp:spPr>
        <a:xfrm>
          <a:off x="4636550" y="1967015"/>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Custom Voice Assistance:</a:t>
          </a:r>
          <a:r>
            <a:rPr lang="en-US" sz="1100" kern="1200"/>
            <a:t> Offer personalized voice assistance with custom user voice options.</a:t>
          </a:r>
        </a:p>
      </dsp:txBody>
      <dsp:txXfrm>
        <a:off x="4636550" y="1967015"/>
        <a:ext cx="1923425" cy="815998"/>
      </dsp:txXfrm>
    </dsp:sp>
    <dsp:sp modelId="{0CEAAD10-746B-4D7C-BF93-E47B6EAE2A6A}">
      <dsp:nvSpPr>
        <dsp:cNvPr id="0" name=""/>
        <dsp:cNvSpPr/>
      </dsp:nvSpPr>
      <dsp:spPr>
        <a:xfrm>
          <a:off x="6895119" y="1967015"/>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F73E7-AB79-4D80-842F-D14306B6987F}">
      <dsp:nvSpPr>
        <dsp:cNvPr id="0" name=""/>
        <dsp:cNvSpPr/>
      </dsp:nvSpPr>
      <dsp:spPr>
        <a:xfrm>
          <a:off x="7066479" y="2138374"/>
          <a:ext cx="473279" cy="4732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B9E44-4153-4788-AA3B-D77B7FAC58A8}">
      <dsp:nvSpPr>
        <dsp:cNvPr id="0" name=""/>
        <dsp:cNvSpPr/>
      </dsp:nvSpPr>
      <dsp:spPr>
        <a:xfrm>
          <a:off x="7885975" y="1967015"/>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User-Friendly App:</a:t>
          </a:r>
          <a:r>
            <a:rPr lang="en-US" sz="1100" kern="1200"/>
            <a:t> Develop an intuitive app for managing settings, receiving updates, and interacting with the smart glasses.</a:t>
          </a:r>
        </a:p>
      </dsp:txBody>
      <dsp:txXfrm>
        <a:off x="7885975" y="1967015"/>
        <a:ext cx="1923425" cy="815998"/>
      </dsp:txXfrm>
    </dsp:sp>
    <dsp:sp modelId="{017D250D-42C4-4C73-9CF0-2E8E1F520EB4}">
      <dsp:nvSpPr>
        <dsp:cNvPr id="0" name=""/>
        <dsp:cNvSpPr/>
      </dsp:nvSpPr>
      <dsp:spPr>
        <a:xfrm>
          <a:off x="396270" y="3590518"/>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F9AB0-9CE6-42AE-9FA0-B693D18F9926}">
      <dsp:nvSpPr>
        <dsp:cNvPr id="0" name=""/>
        <dsp:cNvSpPr/>
      </dsp:nvSpPr>
      <dsp:spPr>
        <a:xfrm>
          <a:off x="567630" y="3761878"/>
          <a:ext cx="473279" cy="47327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126CE-1AD7-4C8C-B924-6A1F9DE5D25A}">
      <dsp:nvSpPr>
        <dsp:cNvPr id="0" name=""/>
        <dsp:cNvSpPr/>
      </dsp:nvSpPr>
      <dsp:spPr>
        <a:xfrm>
          <a:off x="1387126" y="3590518"/>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YOLOv10 Object Detection:</a:t>
          </a:r>
          <a:r>
            <a:rPr lang="en-US" sz="1100" kern="1200"/>
            <a:t> Implement YOLOv10 for accurate and real-time object detection.</a:t>
          </a:r>
        </a:p>
      </dsp:txBody>
      <dsp:txXfrm>
        <a:off x="1387126" y="3590518"/>
        <a:ext cx="1923425" cy="815998"/>
      </dsp:txXfrm>
    </dsp:sp>
    <dsp:sp modelId="{E6407AFF-3757-4328-8589-5A6BC3303996}">
      <dsp:nvSpPr>
        <dsp:cNvPr id="0" name=""/>
        <dsp:cNvSpPr/>
      </dsp:nvSpPr>
      <dsp:spPr>
        <a:xfrm>
          <a:off x="3645695" y="3590518"/>
          <a:ext cx="815998" cy="8159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931C3-C936-4DC4-992D-CBE48F4AF9D4}">
      <dsp:nvSpPr>
        <dsp:cNvPr id="0" name=""/>
        <dsp:cNvSpPr/>
      </dsp:nvSpPr>
      <dsp:spPr>
        <a:xfrm>
          <a:off x="3817054" y="3761878"/>
          <a:ext cx="473279" cy="47327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846747-624E-42DE-B2C9-E0EB547C0601}">
      <dsp:nvSpPr>
        <dsp:cNvPr id="0" name=""/>
        <dsp:cNvSpPr/>
      </dsp:nvSpPr>
      <dsp:spPr>
        <a:xfrm>
          <a:off x="4636550" y="3590518"/>
          <a:ext cx="1923425" cy="815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Phone Call Integration:</a:t>
          </a:r>
          <a:r>
            <a:rPr lang="en-US" sz="1100" kern="1200"/>
            <a:t> Allow users to make and receive phone calls using voice commands.</a:t>
          </a:r>
        </a:p>
      </dsp:txBody>
      <dsp:txXfrm>
        <a:off x="4636550" y="3590518"/>
        <a:ext cx="1923425" cy="8159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C6A22-F8EA-422F-B1C6-DAF6E2F5A9EE}" type="datetimeFigureOut">
              <a:rPr lang="en-IN" smtClean="0"/>
              <a:t>14-02-2025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D51B-9E70-43A1-BF1A-7793C80C174E}" type="slidenum">
              <a:rPr lang="en-IN" smtClean="0"/>
              <a:t>‹#›</a:t>
            </a:fld>
            <a:endParaRPr lang="en-IN"/>
          </a:p>
        </p:txBody>
      </p:sp>
    </p:spTree>
    <p:extLst>
      <p:ext uri="{BB962C8B-B14F-4D97-AF65-F5344CB8AC3E}">
        <p14:creationId xmlns:p14="http://schemas.microsoft.com/office/powerpoint/2010/main" val="4055963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EB9E989A-8AEA-4183-B01A-3E606333173D}" type="datetime1">
              <a:rPr lang="en-IN" smtClean="0"/>
              <a:t>14-02-2025</a:t>
            </a:fld>
            <a:endParaRPr lang="en-IN"/>
          </a:p>
        </p:txBody>
      </p:sp>
      <p:sp>
        <p:nvSpPr>
          <p:cNvPr id="9" name="Footer Placeholder 8"/>
          <p:cNvSpPr>
            <a:spLocks noGrp="1"/>
          </p:cNvSpPr>
          <p:nvPr>
            <p:ph type="ftr" sz="quarter" idx="11"/>
          </p:nvPr>
        </p:nvSpPr>
        <p:spPr/>
        <p:txBody>
          <a:bodyPr/>
          <a:lstStyle/>
          <a:p>
            <a:r>
              <a:rPr lang="en-IN"/>
              <a:t>title of the project</a:t>
            </a:r>
          </a:p>
        </p:txBody>
      </p:sp>
      <p:sp>
        <p:nvSpPr>
          <p:cNvPr id="10" name="Slide Number Placeholder 9"/>
          <p:cNvSpPr>
            <a:spLocks noGrp="1"/>
          </p:cNvSpPr>
          <p:nvPr>
            <p:ph type="sldNum" sz="quarter" idx="12"/>
          </p:nvPr>
        </p:nvSpPr>
        <p:spPr/>
        <p:txBody>
          <a:bodyPr/>
          <a:lstStyle/>
          <a:p>
            <a:fld id="{99A98606-10CC-4876-811F-5AF59FAFB594}" type="slidenum">
              <a:rPr lang="en-IN" smtClean="0"/>
              <a:t>‹#›</a:t>
            </a:fld>
            <a:endParaRPr lang="en-IN"/>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62024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F22532-1E29-4DA2-BC42-54098843A28B}" type="datetime1">
              <a:rPr lang="en-IN" smtClean="0"/>
              <a:t>14-02-2025</a:t>
            </a:fld>
            <a:endParaRPr lang="en-IN"/>
          </a:p>
        </p:txBody>
      </p:sp>
      <p:sp>
        <p:nvSpPr>
          <p:cNvPr id="5" name="Footer Placeholder 4"/>
          <p:cNvSpPr>
            <a:spLocks noGrp="1"/>
          </p:cNvSpPr>
          <p:nvPr>
            <p:ph type="ftr" sz="quarter" idx="11"/>
          </p:nvPr>
        </p:nvSpPr>
        <p:spPr/>
        <p:txBody>
          <a:bodyPr/>
          <a:lstStyle/>
          <a:p>
            <a:r>
              <a:rPr lang="en-IN"/>
              <a:t>title of the project</a:t>
            </a:r>
          </a:p>
        </p:txBody>
      </p:sp>
      <p:sp>
        <p:nvSpPr>
          <p:cNvPr id="6" name="Slide Number Placeholder 5"/>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322445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EF065-09BE-4E9E-A518-778116831D4D}" type="datetime1">
              <a:rPr lang="en-IN" smtClean="0"/>
              <a:t>14-02-2025</a:t>
            </a:fld>
            <a:endParaRPr lang="en-IN"/>
          </a:p>
        </p:txBody>
      </p:sp>
      <p:sp>
        <p:nvSpPr>
          <p:cNvPr id="5" name="Footer Placeholder 4"/>
          <p:cNvSpPr>
            <a:spLocks noGrp="1"/>
          </p:cNvSpPr>
          <p:nvPr>
            <p:ph type="ftr" sz="quarter" idx="11"/>
          </p:nvPr>
        </p:nvSpPr>
        <p:spPr/>
        <p:txBody>
          <a:bodyPr/>
          <a:lstStyle/>
          <a:p>
            <a:r>
              <a:rPr lang="en-IN"/>
              <a:t>title of the project</a:t>
            </a:r>
          </a:p>
        </p:txBody>
      </p:sp>
      <p:sp>
        <p:nvSpPr>
          <p:cNvPr id="6" name="Slide Number Placeholder 5"/>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3476689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53BB41-75E7-43DC-875E-58362584A46A}" type="datetime1">
              <a:rPr lang="en-IN" smtClean="0"/>
              <a:t>14-02-2025</a:t>
            </a:fld>
            <a:endParaRPr lang="en-IN"/>
          </a:p>
        </p:txBody>
      </p:sp>
      <p:sp>
        <p:nvSpPr>
          <p:cNvPr id="5" name="Footer Placeholder 4"/>
          <p:cNvSpPr>
            <a:spLocks noGrp="1"/>
          </p:cNvSpPr>
          <p:nvPr>
            <p:ph type="ftr" sz="quarter" idx="11"/>
          </p:nvPr>
        </p:nvSpPr>
        <p:spPr/>
        <p:txBody>
          <a:bodyPr/>
          <a:lstStyle/>
          <a:p>
            <a:r>
              <a:rPr lang="en-IN"/>
              <a:t>title of the project</a:t>
            </a:r>
          </a:p>
        </p:txBody>
      </p:sp>
      <p:sp>
        <p:nvSpPr>
          <p:cNvPr id="6" name="Slide Number Placeholder 5"/>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94489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AB905-BDFE-43A9-9B39-674EF253AFA2}" type="datetime1">
              <a:rPr lang="en-IN" smtClean="0"/>
              <a:t>14-02-2025</a:t>
            </a:fld>
            <a:endParaRPr lang="en-IN"/>
          </a:p>
        </p:txBody>
      </p:sp>
      <p:sp>
        <p:nvSpPr>
          <p:cNvPr id="5" name="Footer Placeholder 4"/>
          <p:cNvSpPr>
            <a:spLocks noGrp="1"/>
          </p:cNvSpPr>
          <p:nvPr>
            <p:ph type="ftr" sz="quarter" idx="11"/>
          </p:nvPr>
        </p:nvSpPr>
        <p:spPr/>
        <p:txBody>
          <a:bodyPr/>
          <a:lstStyle/>
          <a:p>
            <a:r>
              <a:rPr lang="en-IN"/>
              <a:t>title of the project</a:t>
            </a:r>
          </a:p>
        </p:txBody>
      </p:sp>
      <p:sp>
        <p:nvSpPr>
          <p:cNvPr id="6" name="Slide Number Placeholder 5"/>
          <p:cNvSpPr>
            <a:spLocks noGrp="1"/>
          </p:cNvSpPr>
          <p:nvPr>
            <p:ph type="sldNum" sz="quarter" idx="12"/>
          </p:nvPr>
        </p:nvSpPr>
        <p:spPr/>
        <p:txBody>
          <a:bodyPr/>
          <a:lstStyle/>
          <a:p>
            <a:fld id="{99A98606-10CC-4876-811F-5AF59FAFB594}" type="slidenum">
              <a:rPr lang="en-IN" smtClean="0"/>
              <a:t>‹#›</a:t>
            </a:fld>
            <a:endParaRPr lang="en-IN"/>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7900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02A0EF-40D0-46FF-921B-643BDD0DAD1E}" type="datetime1">
              <a:rPr lang="en-IN" smtClean="0"/>
              <a:t>14-02-2025</a:t>
            </a:fld>
            <a:endParaRPr lang="en-IN"/>
          </a:p>
        </p:txBody>
      </p:sp>
      <p:sp>
        <p:nvSpPr>
          <p:cNvPr id="6" name="Footer Placeholder 5"/>
          <p:cNvSpPr>
            <a:spLocks noGrp="1"/>
          </p:cNvSpPr>
          <p:nvPr>
            <p:ph type="ftr" sz="quarter" idx="11"/>
          </p:nvPr>
        </p:nvSpPr>
        <p:spPr/>
        <p:txBody>
          <a:bodyPr/>
          <a:lstStyle/>
          <a:p>
            <a:r>
              <a:rPr lang="en-IN"/>
              <a:t>title of the project</a:t>
            </a:r>
          </a:p>
        </p:txBody>
      </p:sp>
      <p:sp>
        <p:nvSpPr>
          <p:cNvPr id="7" name="Slide Number Placeholder 6"/>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3943781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5DDA37-C85B-4E06-B1AA-7F077924EB16}" type="datetime1">
              <a:rPr lang="en-IN" smtClean="0"/>
              <a:t>14-02-2025</a:t>
            </a:fld>
            <a:endParaRPr lang="en-IN"/>
          </a:p>
        </p:txBody>
      </p:sp>
      <p:sp>
        <p:nvSpPr>
          <p:cNvPr id="8" name="Footer Placeholder 7"/>
          <p:cNvSpPr>
            <a:spLocks noGrp="1"/>
          </p:cNvSpPr>
          <p:nvPr>
            <p:ph type="ftr" sz="quarter" idx="11"/>
          </p:nvPr>
        </p:nvSpPr>
        <p:spPr/>
        <p:txBody>
          <a:bodyPr/>
          <a:lstStyle/>
          <a:p>
            <a:r>
              <a:rPr lang="en-IN"/>
              <a:t>title of the project</a:t>
            </a:r>
          </a:p>
        </p:txBody>
      </p:sp>
      <p:sp>
        <p:nvSpPr>
          <p:cNvPr id="9" name="Slide Number Placeholder 8"/>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45694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C81FA9-9802-46A7-88E5-3382291AFD68}" type="datetime1">
              <a:rPr lang="en-IN" smtClean="0"/>
              <a:t>14-02-2025</a:t>
            </a:fld>
            <a:endParaRPr lang="en-IN"/>
          </a:p>
        </p:txBody>
      </p:sp>
      <p:sp>
        <p:nvSpPr>
          <p:cNvPr id="4" name="Footer Placeholder 3"/>
          <p:cNvSpPr>
            <a:spLocks noGrp="1"/>
          </p:cNvSpPr>
          <p:nvPr>
            <p:ph type="ftr" sz="quarter" idx="11"/>
          </p:nvPr>
        </p:nvSpPr>
        <p:spPr/>
        <p:txBody>
          <a:bodyPr/>
          <a:lstStyle/>
          <a:p>
            <a:r>
              <a:rPr lang="en-IN"/>
              <a:t>title of the project</a:t>
            </a:r>
          </a:p>
        </p:txBody>
      </p:sp>
      <p:sp>
        <p:nvSpPr>
          <p:cNvPr id="5" name="Slide Number Placeholder 4"/>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1012774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02774-A97A-4DF0-BC84-1183BE7EF482}" type="datetime1">
              <a:rPr lang="en-IN" smtClean="0"/>
              <a:t>14-02-2025</a:t>
            </a:fld>
            <a:endParaRPr lang="en-IN"/>
          </a:p>
        </p:txBody>
      </p:sp>
      <p:sp>
        <p:nvSpPr>
          <p:cNvPr id="3" name="Footer Placeholder 2"/>
          <p:cNvSpPr>
            <a:spLocks noGrp="1"/>
          </p:cNvSpPr>
          <p:nvPr>
            <p:ph type="ftr" sz="quarter" idx="11"/>
          </p:nvPr>
        </p:nvSpPr>
        <p:spPr/>
        <p:txBody>
          <a:bodyPr/>
          <a:lstStyle/>
          <a:p>
            <a:r>
              <a:rPr lang="en-IN"/>
              <a:t>title of the project</a:t>
            </a:r>
          </a:p>
        </p:txBody>
      </p:sp>
      <p:sp>
        <p:nvSpPr>
          <p:cNvPr id="4" name="Slide Number Placeholder 3"/>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31986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213D07-4860-4BD9-9409-D3CE0993496F}" type="datetime1">
              <a:rPr lang="en-IN" smtClean="0"/>
              <a:t>14-02-2025</a:t>
            </a:fld>
            <a:endParaRPr lang="en-IN"/>
          </a:p>
        </p:txBody>
      </p:sp>
      <p:sp>
        <p:nvSpPr>
          <p:cNvPr id="6" name="Footer Placeholder 5"/>
          <p:cNvSpPr>
            <a:spLocks noGrp="1"/>
          </p:cNvSpPr>
          <p:nvPr>
            <p:ph type="ftr" sz="quarter" idx="11"/>
          </p:nvPr>
        </p:nvSpPr>
        <p:spPr/>
        <p:txBody>
          <a:bodyPr/>
          <a:lstStyle/>
          <a:p>
            <a:r>
              <a:rPr lang="en-IN"/>
              <a:t>title of the project</a:t>
            </a:r>
          </a:p>
        </p:txBody>
      </p:sp>
      <p:sp>
        <p:nvSpPr>
          <p:cNvPr id="7" name="Slide Number Placeholder 6"/>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133003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F15DB-9CE5-4DEE-A107-3DF6FC66F9E8}" type="datetime1">
              <a:rPr lang="en-IN" smtClean="0"/>
              <a:t>14-02-2025</a:t>
            </a:fld>
            <a:endParaRPr lang="en-IN"/>
          </a:p>
        </p:txBody>
      </p:sp>
      <p:sp>
        <p:nvSpPr>
          <p:cNvPr id="6" name="Footer Placeholder 5"/>
          <p:cNvSpPr>
            <a:spLocks noGrp="1"/>
          </p:cNvSpPr>
          <p:nvPr>
            <p:ph type="ftr" sz="quarter" idx="11"/>
          </p:nvPr>
        </p:nvSpPr>
        <p:spPr/>
        <p:txBody>
          <a:bodyPr/>
          <a:lstStyle/>
          <a:p>
            <a:r>
              <a:rPr lang="en-IN"/>
              <a:t>title of the project</a:t>
            </a:r>
          </a:p>
        </p:txBody>
      </p:sp>
      <p:sp>
        <p:nvSpPr>
          <p:cNvPr id="7" name="Slide Number Placeholder 6"/>
          <p:cNvSpPr>
            <a:spLocks noGrp="1"/>
          </p:cNvSpPr>
          <p:nvPr>
            <p:ph type="sldNum" sz="quarter" idx="12"/>
          </p:nvPr>
        </p:nvSpPr>
        <p:spPr/>
        <p:txBody>
          <a:bodyPr/>
          <a:lstStyle/>
          <a:p>
            <a:fld id="{99A98606-10CC-4876-811F-5AF59FAFB594}" type="slidenum">
              <a:rPr lang="en-IN" smtClean="0"/>
              <a:t>‹#›</a:t>
            </a:fld>
            <a:endParaRPr lang="en-IN"/>
          </a:p>
        </p:txBody>
      </p:sp>
    </p:spTree>
    <p:extLst>
      <p:ext uri="{BB962C8B-B14F-4D97-AF65-F5344CB8AC3E}">
        <p14:creationId xmlns:p14="http://schemas.microsoft.com/office/powerpoint/2010/main" val="13512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3936D3A3-34B3-40F7-9038-4162103F8008}" type="datetime1">
              <a:rPr lang="en-IN" smtClean="0"/>
              <a:t>14-02-2025</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en-IN"/>
              <a:t>title of the project</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99A98606-10CC-4876-811F-5AF59FAFB594}" type="slidenum">
              <a:rPr lang="en-IN" smtClean="0"/>
              <a:t>‹#›</a:t>
            </a:fld>
            <a:endParaRPr lang="en-IN"/>
          </a:p>
        </p:txBody>
      </p:sp>
    </p:spTree>
    <p:extLst>
      <p:ext uri="{BB962C8B-B14F-4D97-AF65-F5344CB8AC3E}">
        <p14:creationId xmlns:p14="http://schemas.microsoft.com/office/powerpoint/2010/main" val="42162362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10307374" TargetMode="External"/><Relationship Id="rId2" Type="http://schemas.openxmlformats.org/officeDocument/2006/relationships/hyperlink" Target="https://www.researchgate.net/publication/334897142_Navigation_Systems_for_the_Blind_and_Visually_Impaired_Past_Work_Challenges_and_Open_Problems" TargetMode="External"/><Relationship Id="rId1" Type="http://schemas.openxmlformats.org/officeDocument/2006/relationships/slideLayout" Target="../slideLayouts/slideLayout2.xml"/><Relationship Id="rId5" Type="http://schemas.openxmlformats.org/officeDocument/2006/relationships/hyperlink" Target="https://ieeexplore.ieee.org/abstract/document/9837057," TargetMode="External"/><Relationship Id="rId4" Type="http://schemas.openxmlformats.org/officeDocument/2006/relationships/hyperlink" Target="https://www.researchgate.net/publication/3636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0DA4C9-D60D-3438-A60D-D0950EABD52D}"/>
              </a:ext>
            </a:extLst>
          </p:cNvPr>
          <p:cNvSpPr>
            <a:spLocks noGrp="1"/>
          </p:cNvSpPr>
          <p:nvPr>
            <p:ph type="subTitle" idx="1"/>
          </p:nvPr>
        </p:nvSpPr>
        <p:spPr>
          <a:xfrm>
            <a:off x="3280708" y="1697991"/>
            <a:ext cx="5352288" cy="614680"/>
          </a:xfrm>
        </p:spPr>
        <p:txBody>
          <a:bodyPr vert="horz" lIns="91440" tIns="45720" rIns="91440" bIns="45720" rtlCol="0" anchor="t">
            <a:normAutofit/>
          </a:bodyPr>
          <a:lstStyle/>
          <a:p>
            <a:pPr algn="ctr"/>
            <a:r>
              <a:rPr lang="en-US" sz="2000" dirty="0">
                <a:solidFill>
                  <a:schemeClr val="tx2">
                    <a:lumMod val="25000"/>
                  </a:schemeClr>
                </a:solidFill>
                <a:latin typeface="Times New Roman"/>
                <a:cs typeface="Times New Roman"/>
              </a:rPr>
              <a:t> Batch  : 08</a:t>
            </a:r>
          </a:p>
        </p:txBody>
      </p:sp>
      <p:pic>
        <p:nvPicPr>
          <p:cNvPr id="1028" name="Picture 4">
            <a:extLst>
              <a:ext uri="{FF2B5EF4-FFF2-40B4-BE49-F238E27FC236}">
                <a16:creationId xmlns:a16="http://schemas.microsoft.com/office/drawing/2014/main" id="{961F9E52-98AE-FFEC-0C65-CC384DAEAD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2" t="4386" r="88726" b="11261"/>
          <a:stretch/>
        </p:blipFill>
        <p:spPr bwMode="auto">
          <a:xfrm>
            <a:off x="1416859" y="5466142"/>
            <a:ext cx="1116029" cy="12616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5FBCB8-0FB8-B4D0-FBB7-DC354B374E19}"/>
              </a:ext>
            </a:extLst>
          </p:cNvPr>
          <p:cNvSpPr txBox="1"/>
          <p:nvPr/>
        </p:nvSpPr>
        <p:spPr>
          <a:xfrm>
            <a:off x="1524000" y="5466142"/>
            <a:ext cx="9770872" cy="1077218"/>
          </a:xfrm>
          <a:prstGeom prst="rect">
            <a:avLst/>
          </a:prstGeom>
          <a:noFill/>
        </p:spPr>
        <p:txBody>
          <a:bodyPr wrap="square">
            <a:spAutoFit/>
          </a:bodyPr>
          <a:lstStyle/>
          <a:p>
            <a:pPr algn="ctr"/>
            <a:r>
              <a:rPr lang="en-US" sz="1800" b="1" dirty="0">
                <a:solidFill>
                  <a:schemeClr val="tx2">
                    <a:lumMod val="25000"/>
                  </a:schemeClr>
                </a:solidFill>
                <a:effectLst/>
                <a:highlight>
                  <a:srgbClr val="C0C0C0"/>
                </a:highlight>
                <a:latin typeface="Times New Roman"/>
                <a:ea typeface="Calibri" panose="020F0502020204030204" pitchFamily="34" charset="0"/>
                <a:cs typeface="Times New Roman"/>
              </a:rPr>
              <a:t>DEPARTMENT OF COMPUTER SCIENCE &amp; ENGINEERING (AI&amp;ML)</a:t>
            </a:r>
            <a:endParaRPr lang="en-US" sz="1800" b="1" dirty="0">
              <a:solidFill>
                <a:schemeClr val="bg2">
                  <a:lumMod val="50000"/>
                </a:schemeClr>
              </a:solidFill>
              <a:effectLst/>
              <a:latin typeface="Times New Roman"/>
              <a:ea typeface="Calibri" panose="020F0502020204030204" pitchFamily="34" charset="0"/>
              <a:cs typeface="Times New Roman"/>
            </a:endParaRPr>
          </a:p>
          <a:p>
            <a:pPr algn="ctr"/>
            <a:r>
              <a:rPr lang="en-US" sz="1800" b="1" dirty="0">
                <a:solidFill>
                  <a:schemeClr val="bg2">
                    <a:lumMod val="50000"/>
                  </a:schemeClr>
                </a:solidFill>
                <a:effectLst/>
                <a:latin typeface="Times New Roman"/>
                <a:ea typeface="Calibri" panose="020F0502020204030204" pitchFamily="34" charset="0"/>
                <a:cs typeface="Times New Roman"/>
              </a:rPr>
              <a:t>LAKIREDDY BALI REDDY COLLEGE OF ENGINEERING</a:t>
            </a:r>
            <a:endParaRPr lang="en-IN" sz="1600" dirty="0">
              <a:solidFill>
                <a:schemeClr val="bg2">
                  <a:lumMod val="50000"/>
                </a:schemeClr>
              </a:solidFill>
              <a:effectLst/>
              <a:latin typeface="Times New Roman"/>
              <a:ea typeface="Calibri" panose="020F0502020204030204" pitchFamily="34" charset="0"/>
              <a:cs typeface="Times New Roman"/>
            </a:endParaRPr>
          </a:p>
          <a:p>
            <a:pPr algn="ctr"/>
            <a:r>
              <a:rPr lang="en-US" sz="1400" b="1" dirty="0">
                <a:solidFill>
                  <a:schemeClr val="bg2">
                    <a:lumMod val="50000"/>
                  </a:schemeClr>
                </a:solidFill>
                <a:effectLst/>
                <a:latin typeface="Times New Roman"/>
                <a:ea typeface="Calibri" panose="020F0502020204030204" pitchFamily="34" charset="0"/>
                <a:cs typeface="Times New Roman"/>
              </a:rPr>
              <a:t>(AUTONOMOUS)</a:t>
            </a:r>
            <a:endParaRPr lang="en-IN" sz="1400" dirty="0">
              <a:solidFill>
                <a:schemeClr val="bg2">
                  <a:lumMod val="50000"/>
                </a:schemeClr>
              </a:solidFill>
              <a:effectLst/>
              <a:latin typeface="Times New Roman"/>
              <a:ea typeface="Calibri" panose="020F0502020204030204" pitchFamily="34" charset="0"/>
              <a:cs typeface="Times New Roman"/>
            </a:endParaRPr>
          </a:p>
          <a:p>
            <a:pPr algn="ctr"/>
            <a:r>
              <a:rPr lang="en-US" sz="1400" dirty="0" err="1">
                <a:solidFill>
                  <a:schemeClr val="bg2">
                    <a:lumMod val="50000"/>
                  </a:schemeClr>
                </a:solidFill>
                <a:effectLst/>
                <a:latin typeface="Times New Roman"/>
                <a:ea typeface="Calibri" panose="020F0502020204030204" pitchFamily="34" charset="0"/>
                <a:cs typeface="Times New Roman"/>
              </a:rPr>
              <a:t>L.B.Reddy</a:t>
            </a:r>
            <a:r>
              <a:rPr lang="en-US" sz="1400" dirty="0">
                <a:solidFill>
                  <a:schemeClr val="bg2">
                    <a:lumMod val="50000"/>
                  </a:schemeClr>
                </a:solidFill>
                <a:effectLst/>
                <a:latin typeface="Times New Roman"/>
                <a:ea typeface="Calibri" panose="020F0502020204030204" pitchFamily="34" charset="0"/>
                <a:cs typeface="Times New Roman"/>
              </a:rPr>
              <a:t> Nagar :: </a:t>
            </a:r>
            <a:r>
              <a:rPr lang="en-US" sz="1400" dirty="0" err="1">
                <a:solidFill>
                  <a:schemeClr val="bg2">
                    <a:lumMod val="50000"/>
                  </a:schemeClr>
                </a:solidFill>
                <a:effectLst/>
                <a:latin typeface="Times New Roman"/>
                <a:ea typeface="Calibri" panose="020F0502020204030204" pitchFamily="34" charset="0"/>
                <a:cs typeface="Times New Roman"/>
              </a:rPr>
              <a:t>Mylavaram</a:t>
            </a:r>
            <a:r>
              <a:rPr lang="en-US" sz="1400" dirty="0">
                <a:solidFill>
                  <a:schemeClr val="bg2">
                    <a:lumMod val="50000"/>
                  </a:schemeClr>
                </a:solidFill>
                <a:effectLst/>
                <a:latin typeface="Times New Roman"/>
                <a:ea typeface="Calibri" panose="020F0502020204030204" pitchFamily="34" charset="0"/>
                <a:cs typeface="Times New Roman"/>
              </a:rPr>
              <a:t> – 521 230 :: NTR Dist.:: A.P.</a:t>
            </a:r>
            <a:endParaRPr lang="en-IN" sz="1400" dirty="0">
              <a:solidFill>
                <a:schemeClr val="bg2">
                  <a:lumMod val="50000"/>
                </a:schemeClr>
              </a:solidFill>
              <a:effectLst/>
              <a:latin typeface="Times New Roman"/>
              <a:ea typeface="Calibri" panose="020F0502020204030204" pitchFamily="34" charset="0"/>
              <a:cs typeface="Times New Roman"/>
            </a:endParaRPr>
          </a:p>
        </p:txBody>
      </p:sp>
      <p:cxnSp>
        <p:nvCxnSpPr>
          <p:cNvPr id="7" name="Straight Connector 6">
            <a:extLst>
              <a:ext uri="{FF2B5EF4-FFF2-40B4-BE49-F238E27FC236}">
                <a16:creationId xmlns:a16="http://schemas.microsoft.com/office/drawing/2014/main" id="{E6D50B52-E080-FC43-9621-344C298A8235}"/>
              </a:ext>
            </a:extLst>
          </p:cNvPr>
          <p:cNvCxnSpPr/>
          <p:nvPr/>
        </p:nvCxnSpPr>
        <p:spPr>
          <a:xfrm>
            <a:off x="453667" y="538733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A3F45098-6EF9-8416-076D-3C48F7283726}"/>
              </a:ext>
            </a:extLst>
          </p:cNvPr>
          <p:cNvSpPr txBox="1">
            <a:spLocks/>
          </p:cNvSpPr>
          <p:nvPr/>
        </p:nvSpPr>
        <p:spPr>
          <a:xfrm>
            <a:off x="3348979" y="2141034"/>
            <a:ext cx="5352288" cy="61468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3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r>
              <a:rPr lang="en-US" sz="2000" b="1" dirty="0">
                <a:solidFill>
                  <a:schemeClr val="accent3">
                    <a:lumMod val="50000"/>
                  </a:schemeClr>
                </a:solidFill>
                <a:latin typeface="Times New Roman" panose="02020603050405020304" pitchFamily="18" charset="0"/>
                <a:cs typeface="Times New Roman" panose="02020603050405020304" pitchFamily="18" charset="0"/>
              </a:rPr>
              <a:t>Presented By:</a:t>
            </a:r>
          </a:p>
          <a:p>
            <a:pPr algn="ct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4ED177D8-CB40-44C4-9624-9051A1EB0E97}"/>
              </a:ext>
            </a:extLst>
          </p:cNvPr>
          <p:cNvSpPr txBox="1">
            <a:spLocks/>
          </p:cNvSpPr>
          <p:nvPr/>
        </p:nvSpPr>
        <p:spPr>
          <a:xfrm>
            <a:off x="3541776" y="4402952"/>
            <a:ext cx="5352288" cy="1132839"/>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3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lnSpc>
                <a:spcPct val="150000"/>
              </a:lnSpc>
              <a:spcBef>
                <a:spcPts val="0"/>
              </a:spcBef>
              <a:spcAft>
                <a:spcPts val="0"/>
              </a:spcAft>
            </a:pPr>
            <a:r>
              <a:rPr lang="en-US" sz="2000" b="1" dirty="0">
                <a:solidFill>
                  <a:schemeClr val="accent3">
                    <a:lumMod val="50000"/>
                  </a:schemeClr>
                </a:solidFill>
                <a:latin typeface="Times New Roman" panose="02020603050405020304" pitchFamily="18" charset="0"/>
                <a:cs typeface="Times New Roman" panose="02020603050405020304" pitchFamily="18" charset="0"/>
              </a:rPr>
              <a:t>Under Guidance of :</a:t>
            </a:r>
          </a:p>
          <a:p>
            <a:pPr algn="ctr">
              <a:lnSpc>
                <a:spcPct val="150000"/>
              </a:lnSpc>
              <a:spcBef>
                <a:spcPts val="0"/>
              </a:spcBef>
              <a:spcAft>
                <a:spcPts val="0"/>
              </a:spcAft>
            </a:pPr>
            <a:r>
              <a:rPr lang="en-US" sz="2000" dirty="0">
                <a:solidFill>
                  <a:schemeClr val="accent3">
                    <a:lumMod val="50000"/>
                  </a:schemeClr>
                </a:solidFill>
                <a:latin typeface="Times New Roman" panose="02020603050405020304" pitchFamily="18" charset="0"/>
                <a:cs typeface="Times New Roman" panose="02020603050405020304" pitchFamily="18" charset="0"/>
              </a:rPr>
              <a:t>Faculty Name</a:t>
            </a:r>
          </a:p>
          <a:p>
            <a:pPr algn="ctr"/>
            <a:endParaRPr lang="en-US" sz="2000" dirty="0">
              <a:solidFill>
                <a:schemeClr val="tx2">
                  <a:lumMod val="25000"/>
                </a:schemeClr>
              </a:solidFill>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9B7A6D3D-B78F-D85E-97E1-29DD71EFCDA2}"/>
              </a:ext>
            </a:extLst>
          </p:cNvPr>
          <p:cNvSpPr>
            <a:spLocks noGrp="1"/>
          </p:cNvSpPr>
          <p:nvPr>
            <p:ph type="sldNum" sz="quarter" idx="12"/>
          </p:nvPr>
        </p:nvSpPr>
        <p:spPr/>
        <p:txBody>
          <a:bodyPr>
            <a:normAutofit lnSpcReduction="10000"/>
          </a:bodyPr>
          <a:lstStyle/>
          <a:p>
            <a:fld id="{99A98606-10CC-4876-811F-5AF59FAFB594}" type="slidenum">
              <a:rPr lang="en-IN" smtClean="0">
                <a:latin typeface="Times New Roman"/>
                <a:cs typeface="Times New Roman"/>
              </a:rPr>
              <a:t>1</a:t>
            </a:fld>
            <a:endParaRPr lang="en-IN">
              <a:latin typeface="Times New Roman"/>
              <a:cs typeface="Times New Roman"/>
            </a:endParaRPr>
          </a:p>
        </p:txBody>
      </p:sp>
      <p:cxnSp>
        <p:nvCxnSpPr>
          <p:cNvPr id="4" name="Straight Connector 3">
            <a:extLst>
              <a:ext uri="{FF2B5EF4-FFF2-40B4-BE49-F238E27FC236}">
                <a16:creationId xmlns:a16="http://schemas.microsoft.com/office/drawing/2014/main" id="{8CF86724-97CD-E091-F699-45AD1E13910B}"/>
              </a:ext>
            </a:extLst>
          </p:cNvPr>
          <p:cNvCxnSpPr/>
          <p:nvPr/>
        </p:nvCxnSpPr>
        <p:spPr>
          <a:xfrm>
            <a:off x="463827" y="6758304"/>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4E18A2-06E8-7978-0A88-C610A1345084}"/>
              </a:ext>
            </a:extLst>
          </p:cNvPr>
          <p:cNvSpPr>
            <a:spLocks noGrp="1"/>
          </p:cNvSpPr>
          <p:nvPr>
            <p:ph type="ctrTitle"/>
          </p:nvPr>
        </p:nvSpPr>
        <p:spPr>
          <a:xfrm>
            <a:off x="1247533" y="554807"/>
            <a:ext cx="9418638" cy="985837"/>
          </a:xfrm>
        </p:spPr>
        <p:txBody>
          <a:bodyPr>
            <a:normAutofit fontScale="90000"/>
          </a:bodyPr>
          <a:lstStyle/>
          <a:p>
            <a:pPr algn="ctr"/>
            <a:r>
              <a:rPr lang="en-IN" sz="4800" dirty="0">
                <a:solidFill>
                  <a:schemeClr val="bg2">
                    <a:lumMod val="50000"/>
                  </a:schemeClr>
                </a:solidFill>
                <a:latin typeface="Times New Roman"/>
                <a:cs typeface="Times New Roman"/>
              </a:rPr>
              <a:t> </a:t>
            </a:r>
            <a:r>
              <a:rPr lang="en-US" sz="2700" dirty="0">
                <a:solidFill>
                  <a:schemeClr val="bg1"/>
                </a:solidFill>
                <a:latin typeface="Times New Roman"/>
                <a:cs typeface="Times New Roman"/>
              </a:rPr>
              <a:t>Smart Glasses with Voice Assistance and GPS for Independent Mobility of</a:t>
            </a:r>
            <a:br>
              <a:rPr lang="en-US" sz="2700" dirty="0">
                <a:latin typeface="Times New Roman" panose="02020603050405020304" pitchFamily="18" charset="0"/>
                <a:cs typeface="Times New Roman" panose="02020603050405020304" pitchFamily="18" charset="0"/>
              </a:rPr>
            </a:br>
            <a:r>
              <a:rPr lang="en-US" sz="2700" dirty="0">
                <a:solidFill>
                  <a:schemeClr val="bg1"/>
                </a:solidFill>
                <a:latin typeface="Times New Roman"/>
                <a:cs typeface="Times New Roman"/>
              </a:rPr>
              <a:t>the Blind People</a:t>
            </a:r>
            <a:endParaRPr lang="en-IN" sz="2700" dirty="0">
              <a:solidFill>
                <a:schemeClr val="bg1"/>
              </a:solidFill>
              <a:latin typeface="Times New Roman"/>
              <a:cs typeface="Times New Roman"/>
            </a:endParaRPr>
          </a:p>
        </p:txBody>
      </p:sp>
      <p:sp>
        <p:nvSpPr>
          <p:cNvPr id="19" name="TextBox 18">
            <a:extLst>
              <a:ext uri="{FF2B5EF4-FFF2-40B4-BE49-F238E27FC236}">
                <a16:creationId xmlns:a16="http://schemas.microsoft.com/office/drawing/2014/main" id="{507113A0-5407-99FB-4245-F7B20C89E61B}"/>
              </a:ext>
            </a:extLst>
          </p:cNvPr>
          <p:cNvSpPr txBox="1"/>
          <p:nvPr/>
        </p:nvSpPr>
        <p:spPr>
          <a:xfrm>
            <a:off x="4482884" y="2507061"/>
            <a:ext cx="4699000" cy="1893532"/>
          </a:xfrm>
          <a:prstGeom prst="rect">
            <a:avLst/>
          </a:prstGeom>
          <a:noFill/>
        </p:spPr>
        <p:txBody>
          <a:bodyPr wrap="square" lIns="91440" tIns="45720" rIns="91440" bIns="45720" anchor="t">
            <a:spAutoFit/>
          </a:bodyPr>
          <a:lstStyle/>
          <a:p>
            <a:pPr>
              <a:lnSpc>
                <a:spcPct val="150000"/>
              </a:lnSpc>
              <a:defRPr/>
            </a:pPr>
            <a:r>
              <a:rPr lang="en-US" sz="2000" dirty="0">
                <a:solidFill>
                  <a:schemeClr val="tx2">
                    <a:lumMod val="25000"/>
                  </a:schemeClr>
                </a:solidFill>
                <a:latin typeface="Times New Roman"/>
                <a:ea typeface="Calibri" pitchFamily="34" charset="0"/>
                <a:cs typeface="Times New Roman"/>
              </a:rPr>
              <a:t>Ch Manohar :  21761A4211</a:t>
            </a:r>
          </a:p>
          <a:p>
            <a:pPr>
              <a:lnSpc>
                <a:spcPct val="150000"/>
              </a:lnSpc>
              <a:defRPr/>
            </a:pPr>
            <a:r>
              <a:rPr lang="en-US" sz="2000" dirty="0">
                <a:solidFill>
                  <a:schemeClr val="tx2">
                    <a:lumMod val="25000"/>
                  </a:schemeClr>
                </a:solidFill>
                <a:latin typeface="Times New Roman"/>
                <a:ea typeface="Calibri" pitchFamily="34" charset="0"/>
                <a:cs typeface="Times New Roman"/>
              </a:rPr>
              <a:t>B V N Durga Vinay :  21761A4204</a:t>
            </a:r>
          </a:p>
          <a:p>
            <a:pPr>
              <a:lnSpc>
                <a:spcPct val="150000"/>
              </a:lnSpc>
              <a:defRPr/>
            </a:pPr>
            <a:r>
              <a:rPr lang="en-US" sz="2000" dirty="0">
                <a:solidFill>
                  <a:schemeClr val="tx2">
                    <a:lumMod val="25000"/>
                  </a:schemeClr>
                </a:solidFill>
                <a:latin typeface="Times New Roman"/>
                <a:ea typeface="Calibri" pitchFamily="34" charset="0"/>
                <a:cs typeface="Times New Roman"/>
              </a:rPr>
              <a:t>B Surendra Babu :  2176A4208</a:t>
            </a:r>
          </a:p>
          <a:p>
            <a:pPr>
              <a:lnSpc>
                <a:spcPct val="150000"/>
              </a:lnSpc>
              <a:defRPr/>
            </a:pPr>
            <a:r>
              <a:rPr lang="en-US" sz="2000" dirty="0">
                <a:solidFill>
                  <a:schemeClr val="tx2">
                    <a:lumMod val="25000"/>
                  </a:schemeClr>
                </a:solidFill>
                <a:latin typeface="Times New Roman"/>
                <a:ea typeface="Calibri"/>
                <a:cs typeface="Times New Roman"/>
              </a:rPr>
              <a:t>T </a:t>
            </a:r>
            <a:r>
              <a:rPr lang="en-US" sz="2000">
                <a:solidFill>
                  <a:schemeClr val="tx2">
                    <a:lumMod val="25000"/>
                  </a:schemeClr>
                </a:solidFill>
                <a:latin typeface="Times New Roman"/>
                <a:ea typeface="Calibri"/>
                <a:cs typeface="Times New Roman"/>
              </a:rPr>
              <a:t>Gopikanth</a:t>
            </a:r>
            <a:r>
              <a:rPr lang="en-US" sz="2000" dirty="0">
                <a:solidFill>
                  <a:schemeClr val="tx2">
                    <a:lumMod val="25000"/>
                  </a:schemeClr>
                </a:solidFill>
                <a:latin typeface="Times New Roman"/>
                <a:ea typeface="Calibri"/>
                <a:cs typeface="Times New Roman"/>
              </a:rPr>
              <a:t> :  21761A4221</a:t>
            </a:r>
          </a:p>
        </p:txBody>
      </p:sp>
    </p:spTree>
    <p:extLst>
      <p:ext uri="{BB962C8B-B14F-4D97-AF65-F5344CB8AC3E}">
        <p14:creationId xmlns:p14="http://schemas.microsoft.com/office/powerpoint/2010/main" val="356125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929785-1F02-8B21-5E00-6797D32D4C2F}"/>
              </a:ext>
            </a:extLst>
          </p:cNvPr>
          <p:cNvSpPr>
            <a:spLocks noGrp="1"/>
          </p:cNvSpPr>
          <p:nvPr>
            <p:ph type="sldNum" sz="quarter" idx="12"/>
          </p:nvPr>
        </p:nvSpPr>
        <p:spPr/>
        <p:txBody>
          <a:bodyPr>
            <a:normAutofit lnSpcReduction="10000"/>
          </a:bodyPr>
          <a:lstStyle/>
          <a:p>
            <a:fld id="{99A98606-10CC-4876-811F-5AF59FAFB594}" type="slidenum">
              <a:rPr lang="en-IN" smtClean="0"/>
              <a:t>10</a:t>
            </a:fld>
            <a:endParaRPr lang="en-IN"/>
          </a:p>
        </p:txBody>
      </p:sp>
      <p:sp>
        <p:nvSpPr>
          <p:cNvPr id="5" name="Title 1">
            <a:extLst>
              <a:ext uri="{FF2B5EF4-FFF2-40B4-BE49-F238E27FC236}">
                <a16:creationId xmlns:a16="http://schemas.microsoft.com/office/drawing/2014/main" id="{C2C83C64-41B0-F65E-81C8-21640CCA39E5}"/>
              </a:ext>
            </a:extLst>
          </p:cNvPr>
          <p:cNvSpPr>
            <a:spLocks noGrp="1"/>
          </p:cNvSpPr>
          <p:nvPr>
            <p:ph type="title"/>
          </p:nvPr>
        </p:nvSpPr>
        <p:spPr>
          <a:xfrm>
            <a:off x="524787" y="346212"/>
            <a:ext cx="5662653" cy="845047"/>
          </a:xfrm>
        </p:spPr>
        <p:txBody>
          <a:bodyPr>
            <a:normAutofit/>
          </a:bodyPr>
          <a:lstStyle/>
          <a:p>
            <a:r>
              <a:rPr lang="en-IN" sz="3600" dirty="0">
                <a:latin typeface="Times New Roman" panose="02020603050405020304" pitchFamily="18" charset="0"/>
                <a:cs typeface="Times New Roman" panose="02020603050405020304" pitchFamily="18" charset="0"/>
              </a:rPr>
              <a:t>Proposed System</a:t>
            </a:r>
          </a:p>
        </p:txBody>
      </p:sp>
      <p:cxnSp>
        <p:nvCxnSpPr>
          <p:cNvPr id="6" name="Straight Connector 5">
            <a:extLst>
              <a:ext uri="{FF2B5EF4-FFF2-40B4-BE49-F238E27FC236}">
                <a16:creationId xmlns:a16="http://schemas.microsoft.com/office/drawing/2014/main" id="{99A6264D-46D2-82CA-7C69-A7A802DAF927}"/>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F1202193-BAF0-36A1-C8E5-4B6F4D1C1A26}"/>
              </a:ext>
            </a:extLst>
          </p:cNvPr>
          <p:cNvSpPr>
            <a:spLocks noGrp="1"/>
          </p:cNvSpPr>
          <p:nvPr>
            <p:ph idx="1"/>
          </p:nvPr>
        </p:nvSpPr>
        <p:spPr>
          <a:xfrm>
            <a:off x="523993" y="1549651"/>
            <a:ext cx="9994984" cy="4253947"/>
          </a:xfrm>
        </p:spPr>
        <p:txBody>
          <a:bodyPr>
            <a:normAutofit/>
          </a:bodyPr>
          <a:lstStyle/>
          <a:p>
            <a:pPr algn="just"/>
            <a:r>
              <a:rPr lang="en-US" sz="2300" dirty="0">
                <a:latin typeface="Times New Roman" panose="02020603050405020304" pitchFamily="18" charset="0"/>
                <a:cs typeface="Times New Roman" panose="02020603050405020304" pitchFamily="18" charset="0"/>
              </a:rPr>
              <a:t>This research focuses on advanced smart glasses for visually impaired individuals, integrating voice assistance, GPS tracking, and real-time obstacle detection to enhance mobility and independence. The glasses provide audio-based guidance for safe movement, detect hazards through sensors, and alert users to avoid collisions. GPS tracking offers location awareness, helping users know their position. This technology reduces reliance on external support, offering confidence and safety while moving through complex environments. The study demonstrates a scalable model for integrating multisensory systems into wearables, improving accessibility and quality of life for visually impaired users.</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4174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211F3-941C-D54A-EBE0-97451DB670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E85CF4-C2F1-1B97-A46E-E16DD1739FBA}"/>
              </a:ext>
            </a:extLst>
          </p:cNvPr>
          <p:cNvSpPr>
            <a:spLocks noGrp="1"/>
          </p:cNvSpPr>
          <p:nvPr>
            <p:ph type="sldNum" sz="quarter" idx="12"/>
          </p:nvPr>
        </p:nvSpPr>
        <p:spPr/>
        <p:txBody>
          <a:bodyPr>
            <a:normAutofit lnSpcReduction="10000"/>
          </a:bodyPr>
          <a:lstStyle/>
          <a:p>
            <a:fld id="{99A98606-10CC-4876-811F-5AF59FAFB594}" type="slidenum">
              <a:rPr lang="en-IN" smtClean="0"/>
              <a:t>11</a:t>
            </a:fld>
            <a:endParaRPr lang="en-IN"/>
          </a:p>
        </p:txBody>
      </p:sp>
      <p:sp>
        <p:nvSpPr>
          <p:cNvPr id="5" name="Title 1">
            <a:extLst>
              <a:ext uri="{FF2B5EF4-FFF2-40B4-BE49-F238E27FC236}">
                <a16:creationId xmlns:a16="http://schemas.microsoft.com/office/drawing/2014/main" id="{DFBA6C9D-E77C-BEA1-CFD0-C6F82E01DE86}"/>
              </a:ext>
            </a:extLst>
          </p:cNvPr>
          <p:cNvSpPr>
            <a:spLocks noGrp="1"/>
          </p:cNvSpPr>
          <p:nvPr>
            <p:ph type="title"/>
          </p:nvPr>
        </p:nvSpPr>
        <p:spPr>
          <a:xfrm>
            <a:off x="524787" y="346212"/>
            <a:ext cx="5662653" cy="845047"/>
          </a:xfrm>
        </p:spPr>
        <p:txBody>
          <a:bodyPr>
            <a:normAutofit/>
          </a:bodyPr>
          <a:lstStyle/>
          <a:p>
            <a:r>
              <a:rPr lang="en-IN" sz="3600">
                <a:latin typeface="Times New Roman"/>
                <a:cs typeface="Times New Roman"/>
              </a:rPr>
              <a:t>Methodology</a:t>
            </a:r>
            <a:endParaRPr lang="en-US"/>
          </a:p>
        </p:txBody>
      </p:sp>
      <p:cxnSp>
        <p:nvCxnSpPr>
          <p:cNvPr id="6" name="Straight Connector 5">
            <a:extLst>
              <a:ext uri="{FF2B5EF4-FFF2-40B4-BE49-F238E27FC236}">
                <a16:creationId xmlns:a16="http://schemas.microsoft.com/office/drawing/2014/main" id="{30B04B39-6E45-DA20-D7F1-A80EF89EC1F3}"/>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8453E6D-3C4A-089C-A2C5-AF418D77B149}"/>
              </a:ext>
            </a:extLst>
          </p:cNvPr>
          <p:cNvSpPr>
            <a:spLocks noGrp="1"/>
          </p:cNvSpPr>
          <p:nvPr>
            <p:ph idx="1"/>
          </p:nvPr>
        </p:nvSpPr>
        <p:spPr>
          <a:xfrm>
            <a:off x="521828" y="897466"/>
            <a:ext cx="9429143" cy="4253947"/>
          </a:xfrm>
        </p:spPr>
        <p:txBody>
          <a:bodyPr vert="horz" lIns="91440" tIns="45720" rIns="91440" bIns="45720" rtlCol="0" anchor="t">
            <a:noAutofit/>
          </a:bodyPr>
          <a:lstStyle/>
          <a:p>
            <a:pPr marL="0" indent="0" algn="just">
              <a:buNone/>
            </a:pPr>
            <a:endParaRPr lang="en-US" sz="1600" b="1" dirty="0">
              <a:latin typeface="Times New Roman"/>
              <a:cs typeface="Times New Roman"/>
            </a:endParaRPr>
          </a:p>
          <a:p>
            <a:pPr marL="0" indent="0" algn="just">
              <a:buNone/>
            </a:pPr>
            <a:r>
              <a:rPr lang="en-US" sz="1600" b="1">
                <a:latin typeface="Times New Roman"/>
                <a:ea typeface="+mn-lt"/>
                <a:cs typeface="+mn-lt"/>
              </a:rPr>
              <a:t>1. Hardware Integration</a:t>
            </a:r>
            <a:endParaRPr lang="en-US" sz="1600" dirty="0">
              <a:latin typeface="Times New Roman"/>
              <a:cs typeface="Times New Roman"/>
            </a:endParaRPr>
          </a:p>
          <a:p>
            <a:pPr algn="just"/>
            <a:r>
              <a:rPr lang="en-US" sz="1600">
                <a:latin typeface="Times New Roman"/>
                <a:ea typeface="+mn-lt"/>
                <a:cs typeface="+mn-lt"/>
              </a:rPr>
              <a:t> Raspberry Pi processes tasks, while the camera captures visuals for object detection and OCR. Ultrasonic sensors provide obstacle alerts, and Bluetooth earphones offer audio feedback.</a:t>
            </a:r>
            <a:endParaRPr lang="en-US" sz="1600" dirty="0">
              <a:latin typeface="Times New Roman"/>
              <a:cs typeface="Times New Roman"/>
            </a:endParaRPr>
          </a:p>
          <a:p>
            <a:pPr marL="0" indent="0" algn="just">
              <a:buNone/>
            </a:pPr>
            <a:r>
              <a:rPr lang="en-US" sz="1600" b="1">
                <a:latin typeface="Times New Roman"/>
                <a:ea typeface="+mn-lt"/>
                <a:cs typeface="+mn-lt"/>
              </a:rPr>
              <a:t>2. Software Framework</a:t>
            </a:r>
            <a:endParaRPr lang="en-US" sz="1600" dirty="0">
              <a:latin typeface="Times New Roman"/>
              <a:cs typeface="Times New Roman"/>
            </a:endParaRPr>
          </a:p>
          <a:p>
            <a:pPr algn="just"/>
            <a:r>
              <a:rPr lang="en-US" sz="1600" b="1">
                <a:latin typeface="Times New Roman"/>
                <a:ea typeface="+mn-lt"/>
                <a:cs typeface="+mn-lt"/>
              </a:rPr>
              <a:t>Obstacle &amp; Object Detection</a:t>
            </a:r>
            <a:r>
              <a:rPr lang="en-US" sz="1600">
                <a:latin typeface="Times New Roman"/>
                <a:ea typeface="+mn-lt"/>
                <a:cs typeface="+mn-lt"/>
              </a:rPr>
              <a:t>: YOLOv5 and ultrasonic sensors identify hazards and objects, triggering audio alerts.</a:t>
            </a:r>
            <a:endParaRPr lang="en-US" sz="1600" dirty="0">
              <a:latin typeface="Times New Roman"/>
              <a:cs typeface="Times New Roman"/>
            </a:endParaRPr>
          </a:p>
          <a:p>
            <a:pPr algn="just"/>
            <a:r>
              <a:rPr lang="en-US" sz="1600" b="1">
                <a:latin typeface="Times New Roman"/>
                <a:ea typeface="+mn-lt"/>
                <a:cs typeface="+mn-lt"/>
              </a:rPr>
              <a:t>Voice Assistance &amp; OCR</a:t>
            </a:r>
            <a:r>
              <a:rPr lang="en-US" sz="1600">
                <a:latin typeface="Times New Roman"/>
                <a:ea typeface="+mn-lt"/>
                <a:cs typeface="+mn-lt"/>
              </a:rPr>
              <a:t>: Processes voice commands and converts text to speech using gTTS for accessibility.</a:t>
            </a:r>
            <a:endParaRPr lang="en-US" sz="1600" dirty="0">
              <a:latin typeface="Times New Roman"/>
              <a:cs typeface="Times New Roman"/>
            </a:endParaRPr>
          </a:p>
          <a:p>
            <a:pPr algn="just"/>
            <a:r>
              <a:rPr lang="en-US" sz="1600" b="1">
                <a:latin typeface="Times New Roman"/>
                <a:ea typeface="+mn-lt"/>
                <a:cs typeface="+mn-lt"/>
              </a:rPr>
              <a:t>3. GPS Navigation</a:t>
            </a:r>
            <a:endParaRPr lang="en-US" sz="1600" dirty="0">
              <a:latin typeface="Times New Roman"/>
              <a:cs typeface="Times New Roman"/>
            </a:endParaRPr>
          </a:p>
          <a:p>
            <a:pPr algn="just"/>
            <a:r>
              <a:rPr lang="en-US" sz="1600">
                <a:latin typeface="Times New Roman"/>
                <a:ea typeface="+mn-lt"/>
                <a:cs typeface="+mn-lt"/>
              </a:rPr>
              <a:t> Provides real-time location tracking with audio guidance for navigation.</a:t>
            </a:r>
          </a:p>
          <a:p>
            <a:pPr algn="just"/>
            <a:r>
              <a:rPr lang="en-US" sz="1600" b="1">
                <a:latin typeface="Times New Roman"/>
                <a:ea typeface="+mn-lt"/>
                <a:cs typeface="+mn-lt"/>
              </a:rPr>
              <a:t>4. Mode Switching</a:t>
            </a:r>
            <a:endParaRPr lang="en-US" sz="1600" dirty="0">
              <a:latin typeface="Times New Roman"/>
              <a:cs typeface="Times New Roman"/>
            </a:endParaRPr>
          </a:p>
          <a:p>
            <a:pPr algn="just"/>
            <a:r>
              <a:rPr lang="en-US" sz="1600">
                <a:latin typeface="Times New Roman"/>
                <a:ea typeface="+mn-lt"/>
                <a:cs typeface="+mn-lt"/>
              </a:rPr>
              <a:t> Voice commands enable switching between detection modes for hands-free control.</a:t>
            </a:r>
            <a:endParaRPr lang="en-US" sz="1600" dirty="0">
              <a:latin typeface="Times New Roman"/>
              <a:cs typeface="Times New Roman"/>
            </a:endParaRPr>
          </a:p>
          <a:p>
            <a:pPr algn="just"/>
            <a:r>
              <a:rPr lang="en-US" sz="1600" b="1">
                <a:latin typeface="Times New Roman"/>
                <a:ea typeface="+mn-lt"/>
                <a:cs typeface="+mn-lt"/>
              </a:rPr>
              <a:t>5. System Testing</a:t>
            </a:r>
            <a:endParaRPr lang="en-US" sz="1600" dirty="0">
              <a:latin typeface="Times New Roman"/>
              <a:cs typeface="Times New Roman"/>
            </a:endParaRPr>
          </a:p>
          <a:p>
            <a:pPr algn="just"/>
            <a:r>
              <a:rPr lang="en-US" sz="1600">
                <a:latin typeface="Times New Roman"/>
                <a:ea typeface="+mn-lt"/>
                <a:cs typeface="+mn-lt"/>
              </a:rPr>
              <a:t> Tested in real-world settings with user feedback to improve accuracy, speed, and usability.</a:t>
            </a:r>
          </a:p>
          <a:p>
            <a:pPr algn="just"/>
            <a:endParaRPr lang="en-US" sz="1600" dirty="0">
              <a:latin typeface="Times New Roman"/>
              <a:cs typeface="Times New Roman"/>
            </a:endParaRPr>
          </a:p>
        </p:txBody>
      </p:sp>
    </p:spTree>
    <p:extLst>
      <p:ext uri="{BB962C8B-B14F-4D97-AF65-F5344CB8AC3E}">
        <p14:creationId xmlns:p14="http://schemas.microsoft.com/office/powerpoint/2010/main" val="378099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C32C-60DE-8123-0845-3CE4C6E8ED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4A917A-1043-3E51-5F7A-B480266A6968}"/>
              </a:ext>
            </a:extLst>
          </p:cNvPr>
          <p:cNvSpPr>
            <a:spLocks noGrp="1"/>
          </p:cNvSpPr>
          <p:nvPr>
            <p:ph type="sldNum" sz="quarter" idx="12"/>
          </p:nvPr>
        </p:nvSpPr>
        <p:spPr/>
        <p:txBody>
          <a:bodyPr>
            <a:normAutofit lnSpcReduction="10000"/>
          </a:bodyPr>
          <a:lstStyle/>
          <a:p>
            <a:fld id="{99A98606-10CC-4876-811F-5AF59FAFB594}" type="slidenum">
              <a:rPr lang="en-IN" smtClean="0"/>
              <a:t>12</a:t>
            </a:fld>
            <a:endParaRPr lang="en-IN"/>
          </a:p>
        </p:txBody>
      </p:sp>
      <p:sp>
        <p:nvSpPr>
          <p:cNvPr id="5" name="Title 1">
            <a:extLst>
              <a:ext uri="{FF2B5EF4-FFF2-40B4-BE49-F238E27FC236}">
                <a16:creationId xmlns:a16="http://schemas.microsoft.com/office/drawing/2014/main" id="{AE896C99-0EAE-3928-EBEC-70C5D833B47A}"/>
              </a:ext>
            </a:extLst>
          </p:cNvPr>
          <p:cNvSpPr>
            <a:spLocks noGrp="1"/>
          </p:cNvSpPr>
          <p:nvPr>
            <p:ph type="title"/>
          </p:nvPr>
        </p:nvSpPr>
        <p:spPr>
          <a:xfrm>
            <a:off x="524787" y="346212"/>
            <a:ext cx="5662653" cy="845047"/>
          </a:xfrm>
        </p:spPr>
        <p:txBody>
          <a:bodyPr>
            <a:normAutofit/>
          </a:bodyPr>
          <a:lstStyle/>
          <a:p>
            <a:r>
              <a:rPr lang="en-IN" sz="3600">
                <a:latin typeface="Times New Roman"/>
                <a:cs typeface="Times New Roman"/>
              </a:rPr>
              <a:t>Algorithm</a:t>
            </a:r>
            <a:endParaRPr lang="en-US">
              <a:latin typeface="Century Schoolbook"/>
              <a:cs typeface="Times New Roman"/>
            </a:endParaRPr>
          </a:p>
        </p:txBody>
      </p:sp>
      <p:cxnSp>
        <p:nvCxnSpPr>
          <p:cNvPr id="6" name="Straight Connector 5">
            <a:extLst>
              <a:ext uri="{FF2B5EF4-FFF2-40B4-BE49-F238E27FC236}">
                <a16:creationId xmlns:a16="http://schemas.microsoft.com/office/drawing/2014/main" id="{A0E5034B-A695-7861-3670-C0DD0B1F0416}"/>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1890CC73-4684-F358-C69D-E1C857C2502F}"/>
              </a:ext>
            </a:extLst>
          </p:cNvPr>
          <p:cNvSpPr>
            <a:spLocks noGrp="1"/>
          </p:cNvSpPr>
          <p:nvPr>
            <p:ph idx="1"/>
          </p:nvPr>
        </p:nvSpPr>
        <p:spPr>
          <a:xfrm>
            <a:off x="521828" y="1588910"/>
            <a:ext cx="10261698" cy="4253947"/>
          </a:xfrm>
        </p:spPr>
        <p:txBody>
          <a:bodyPr vert="horz" lIns="91440" tIns="45720" rIns="91440" bIns="45720" rtlCol="0" anchor="t">
            <a:noAutofit/>
          </a:bodyPr>
          <a:lstStyle/>
          <a:p>
            <a:pPr algn="just">
              <a:buFont typeface="Arial"/>
              <a:buChar char="•"/>
            </a:pPr>
            <a:r>
              <a:rPr lang="en-US" sz="1800" b="1">
                <a:latin typeface="Times New Roman"/>
                <a:ea typeface="+mn-lt"/>
                <a:cs typeface="+mn-lt"/>
              </a:rPr>
              <a:t>YOLOv5m (Medium Model)</a:t>
            </a:r>
            <a:r>
              <a:rPr lang="en-US" sz="1800">
                <a:latin typeface="Times New Roman"/>
                <a:ea typeface="+mn-lt"/>
                <a:cs typeface="+mn-lt"/>
              </a:rPr>
              <a:t>:</a:t>
            </a:r>
            <a:endParaRPr lang="en-US" sz="1800">
              <a:latin typeface="Times New Roman"/>
              <a:cs typeface="Times New Roman"/>
            </a:endParaRPr>
          </a:p>
          <a:p>
            <a:pPr indent="0" algn="just">
              <a:buNone/>
            </a:pPr>
            <a:r>
              <a:rPr lang="en-US" sz="1800">
                <a:latin typeface="Times New Roman"/>
                <a:ea typeface="+mn-lt"/>
                <a:cs typeface="+mn-lt"/>
              </a:rPr>
              <a:t>A pre-trained object detection model that processes real-time camera input to identify and classify objects. The detected objects are communicated to the user via audio feedback for enhanced situational awareness.</a:t>
            </a:r>
            <a:endParaRPr lang="en-US" sz="1800">
              <a:latin typeface="Times New Roman"/>
              <a:cs typeface="Times New Roman"/>
            </a:endParaRPr>
          </a:p>
          <a:p>
            <a:pPr algn="just">
              <a:buFont typeface="Arial"/>
              <a:buChar char="•"/>
            </a:pPr>
            <a:r>
              <a:rPr lang="en-US" sz="1800" b="1">
                <a:latin typeface="Times New Roman"/>
                <a:ea typeface="+mn-lt"/>
                <a:cs typeface="+mn-lt"/>
              </a:rPr>
              <a:t>Obstacle Detection</a:t>
            </a:r>
            <a:r>
              <a:rPr lang="en-US" sz="1800">
                <a:latin typeface="Times New Roman"/>
                <a:ea typeface="+mn-lt"/>
                <a:cs typeface="+mn-lt"/>
              </a:rPr>
              <a:t>:</a:t>
            </a:r>
            <a:endParaRPr lang="en-US" sz="1800">
              <a:latin typeface="Times New Roman"/>
              <a:cs typeface="Times New Roman"/>
            </a:endParaRPr>
          </a:p>
          <a:p>
            <a:pPr indent="0" algn="just">
              <a:buNone/>
            </a:pPr>
            <a:r>
              <a:rPr lang="en-US" sz="1800">
                <a:latin typeface="Times New Roman"/>
                <a:ea typeface="+mn-lt"/>
                <a:cs typeface="+mn-lt"/>
              </a:rPr>
              <a:t>Uses the HC-SR04 ultrasonic sensor to measure distances and trigger real-time audio alerts when obstacles are detected.</a:t>
            </a:r>
            <a:endParaRPr lang="en-US" sz="1800">
              <a:latin typeface="Times New Roman"/>
              <a:cs typeface="Times New Roman"/>
            </a:endParaRPr>
          </a:p>
          <a:p>
            <a:pPr algn="just">
              <a:buFont typeface="Arial"/>
              <a:buChar char="•"/>
            </a:pPr>
            <a:r>
              <a:rPr lang="en-US" sz="1800" b="1">
                <a:latin typeface="Times New Roman"/>
                <a:ea typeface="+mn-lt"/>
                <a:cs typeface="+mn-lt"/>
              </a:rPr>
              <a:t>OCR (Optical Character Recognition)</a:t>
            </a:r>
            <a:r>
              <a:rPr lang="en-US" sz="1800">
                <a:latin typeface="Times New Roman"/>
                <a:ea typeface="+mn-lt"/>
                <a:cs typeface="+mn-lt"/>
              </a:rPr>
              <a:t>:</a:t>
            </a:r>
            <a:endParaRPr lang="en-US" sz="1800">
              <a:latin typeface="Times New Roman"/>
              <a:cs typeface="Times New Roman"/>
            </a:endParaRPr>
          </a:p>
          <a:p>
            <a:pPr indent="0" algn="just">
              <a:buNone/>
            </a:pPr>
            <a:r>
              <a:rPr lang="en-US" sz="1800">
                <a:latin typeface="Times New Roman"/>
                <a:ea typeface="+mn-lt"/>
                <a:cs typeface="+mn-lt"/>
              </a:rPr>
              <a:t>Extracts text from captured images and converts it to speech using the gTTS (Google Text-to-Speech) library for text reading assistance.</a:t>
            </a:r>
            <a:endParaRPr lang="en-US" sz="1800">
              <a:latin typeface="Times New Roman"/>
              <a:cs typeface="Times New Roman"/>
            </a:endParaRPr>
          </a:p>
          <a:p>
            <a:pPr algn="just">
              <a:buFont typeface="Arial"/>
              <a:buChar char="•"/>
            </a:pPr>
            <a:r>
              <a:rPr lang="en-US" sz="1800" b="1">
                <a:latin typeface="Times New Roman"/>
                <a:ea typeface="+mn-lt"/>
                <a:cs typeface="+mn-lt"/>
              </a:rPr>
              <a:t>Speech Recognition</a:t>
            </a:r>
            <a:r>
              <a:rPr lang="en-US" sz="1800">
                <a:latin typeface="Times New Roman"/>
                <a:ea typeface="+mn-lt"/>
                <a:cs typeface="+mn-lt"/>
              </a:rPr>
              <a:t>:</a:t>
            </a:r>
            <a:endParaRPr lang="en-US" sz="1800">
              <a:latin typeface="Times New Roman"/>
              <a:cs typeface="Times New Roman"/>
            </a:endParaRPr>
          </a:p>
          <a:p>
            <a:pPr indent="0" algn="just">
              <a:buNone/>
            </a:pPr>
            <a:r>
              <a:rPr lang="en-US" sz="1800">
                <a:latin typeface="Times New Roman"/>
                <a:ea typeface="+mn-lt"/>
                <a:cs typeface="+mn-lt"/>
              </a:rPr>
              <a:t>Processes user commands for intuitive hands-free interaction with the smart glasses.</a:t>
            </a:r>
            <a:endParaRPr lang="en-US" sz="1800">
              <a:latin typeface="Times New Roman"/>
              <a:cs typeface="Times New Roman"/>
            </a:endParaRPr>
          </a:p>
          <a:p>
            <a:pPr marL="0" indent="0" algn="just">
              <a:buNone/>
            </a:pPr>
            <a:endParaRPr lang="en-US" sz="1800" b="1" dirty="0">
              <a:latin typeface="Times New Roman"/>
              <a:ea typeface="+mn-lt"/>
              <a:cs typeface="+mn-lt"/>
            </a:endParaRPr>
          </a:p>
        </p:txBody>
      </p:sp>
    </p:spTree>
    <p:extLst>
      <p:ext uri="{BB962C8B-B14F-4D97-AF65-F5344CB8AC3E}">
        <p14:creationId xmlns:p14="http://schemas.microsoft.com/office/powerpoint/2010/main" val="235043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9B18A-575B-4E10-D86F-3CD6448A01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717B88-A428-4106-E368-3209F2EC335E}"/>
              </a:ext>
            </a:extLst>
          </p:cNvPr>
          <p:cNvSpPr>
            <a:spLocks noGrp="1"/>
          </p:cNvSpPr>
          <p:nvPr>
            <p:ph type="sldNum" sz="quarter" idx="12"/>
          </p:nvPr>
        </p:nvSpPr>
        <p:spPr/>
        <p:txBody>
          <a:bodyPr>
            <a:normAutofit lnSpcReduction="10000"/>
          </a:bodyPr>
          <a:lstStyle/>
          <a:p>
            <a:fld id="{99A98606-10CC-4876-811F-5AF59FAFB594}" type="slidenum">
              <a:rPr lang="en-IN" smtClean="0"/>
              <a:t>13</a:t>
            </a:fld>
            <a:endParaRPr lang="en-IN"/>
          </a:p>
        </p:txBody>
      </p:sp>
      <p:sp>
        <p:nvSpPr>
          <p:cNvPr id="5" name="Title 1">
            <a:extLst>
              <a:ext uri="{FF2B5EF4-FFF2-40B4-BE49-F238E27FC236}">
                <a16:creationId xmlns:a16="http://schemas.microsoft.com/office/drawing/2014/main" id="{C1DBFAFF-5FB8-BFEA-7F68-13146F25479A}"/>
              </a:ext>
            </a:extLst>
          </p:cNvPr>
          <p:cNvSpPr>
            <a:spLocks noGrp="1"/>
          </p:cNvSpPr>
          <p:nvPr>
            <p:ph type="title"/>
          </p:nvPr>
        </p:nvSpPr>
        <p:spPr>
          <a:xfrm>
            <a:off x="524787" y="346212"/>
            <a:ext cx="5662653" cy="845047"/>
          </a:xfrm>
        </p:spPr>
        <p:txBody>
          <a:bodyPr>
            <a:normAutofit/>
          </a:bodyPr>
          <a:lstStyle/>
          <a:p>
            <a:r>
              <a:rPr lang="en-IN" sz="3600">
                <a:latin typeface="Times New Roman"/>
                <a:ea typeface="+mj-lt"/>
                <a:cs typeface="Times New Roman"/>
              </a:rPr>
              <a:t>Dataset</a:t>
            </a:r>
            <a:endParaRPr lang="en-IN" sz="3600" dirty="0">
              <a:latin typeface="Times New Roman"/>
              <a:ea typeface="+mj-lt"/>
              <a:cs typeface="Times New Roman"/>
            </a:endParaRPr>
          </a:p>
        </p:txBody>
      </p:sp>
      <p:cxnSp>
        <p:nvCxnSpPr>
          <p:cNvPr id="6" name="Straight Connector 5">
            <a:extLst>
              <a:ext uri="{FF2B5EF4-FFF2-40B4-BE49-F238E27FC236}">
                <a16:creationId xmlns:a16="http://schemas.microsoft.com/office/drawing/2014/main" id="{D5093467-311C-6E28-53C8-691B309BC4E8}"/>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B74DEE6F-3596-9EE9-111C-5895B15759D4}"/>
              </a:ext>
            </a:extLst>
          </p:cNvPr>
          <p:cNvSpPr>
            <a:spLocks noGrp="1"/>
          </p:cNvSpPr>
          <p:nvPr>
            <p:ph idx="1"/>
          </p:nvPr>
        </p:nvSpPr>
        <p:spPr>
          <a:xfrm>
            <a:off x="521828" y="1299632"/>
            <a:ext cx="10261698" cy="4253947"/>
          </a:xfrm>
        </p:spPr>
        <p:txBody>
          <a:bodyPr vert="horz" lIns="91440" tIns="45720" rIns="91440" bIns="45720" rtlCol="0" anchor="t">
            <a:noAutofit/>
          </a:bodyPr>
          <a:lstStyle/>
          <a:p>
            <a:pPr algn="just">
              <a:buFont typeface="Arial"/>
              <a:buChar char="•"/>
            </a:pPr>
            <a:r>
              <a:rPr lang="en-US" sz="2400" b="1">
                <a:latin typeface="Times New Roman"/>
                <a:ea typeface="+mn-lt"/>
                <a:cs typeface="+mn-lt"/>
              </a:rPr>
              <a:t>YOLOv5m Pre-trained Model</a:t>
            </a:r>
            <a:r>
              <a:rPr lang="en-US" sz="2400">
                <a:latin typeface="Times New Roman"/>
                <a:ea typeface="+mn-lt"/>
                <a:cs typeface="+mn-lt"/>
              </a:rPr>
              <a:t>:</a:t>
            </a:r>
            <a:endParaRPr lang="en-US" sz="2400">
              <a:latin typeface="Times New Roman"/>
              <a:cs typeface="Times New Roman"/>
            </a:endParaRPr>
          </a:p>
          <a:p>
            <a:pPr indent="0" algn="just">
              <a:buNone/>
            </a:pPr>
            <a:r>
              <a:rPr lang="en-US" sz="2400">
                <a:latin typeface="Times New Roman"/>
                <a:ea typeface="+mn-lt"/>
                <a:cs typeface="+mn-lt"/>
              </a:rPr>
              <a:t>Utilizes the model trained on public datasets (e.g., COCO) for object detection, ensuring accurate recognition of various objects. No additional custom datasets are used.</a:t>
            </a:r>
            <a:endParaRPr lang="en-US" sz="2400">
              <a:latin typeface="Times New Roman"/>
              <a:cs typeface="Times New Roman"/>
            </a:endParaRPr>
          </a:p>
          <a:p>
            <a:pPr algn="just">
              <a:buFont typeface="Arial"/>
              <a:buChar char="•"/>
            </a:pPr>
            <a:r>
              <a:rPr lang="en-US" sz="2400" b="1">
                <a:latin typeface="Times New Roman"/>
                <a:ea typeface="+mn-lt"/>
                <a:cs typeface="+mn-lt"/>
              </a:rPr>
              <a:t>OCR for Text Extraction</a:t>
            </a:r>
            <a:r>
              <a:rPr lang="en-US" sz="2400">
                <a:latin typeface="Times New Roman"/>
                <a:ea typeface="+mn-lt"/>
                <a:cs typeface="+mn-lt"/>
              </a:rPr>
              <a:t>:</a:t>
            </a:r>
            <a:endParaRPr lang="en-US" sz="2400">
              <a:latin typeface="Times New Roman"/>
              <a:cs typeface="Times New Roman"/>
            </a:endParaRPr>
          </a:p>
          <a:p>
            <a:pPr indent="0" algn="just">
              <a:buNone/>
            </a:pPr>
            <a:r>
              <a:rPr lang="en-US" sz="2400">
                <a:latin typeface="Times New Roman"/>
                <a:ea typeface="+mn-lt"/>
                <a:cs typeface="+mn-lt"/>
              </a:rPr>
              <a:t>Text is extracted from real-time images captured by the camera and converted to speech using the gTTS (Google Text-to-Speech) library to assist visually impaired users with reading.</a:t>
            </a:r>
            <a:endParaRPr lang="en-US" sz="2400">
              <a:latin typeface="Times New Roman"/>
              <a:cs typeface="Times New Roman"/>
            </a:endParaRPr>
          </a:p>
          <a:p>
            <a:pPr algn="just">
              <a:buFont typeface="Arial,Sans-Serif"/>
              <a:buChar char="•"/>
            </a:pPr>
            <a:r>
              <a:rPr lang="en-US" sz="2400" b="1">
                <a:latin typeface="Times New Roman"/>
                <a:ea typeface="+mn-lt"/>
                <a:cs typeface="Times New Roman"/>
              </a:rPr>
              <a:t>Live Camera Input</a:t>
            </a:r>
            <a:r>
              <a:rPr lang="en-US" sz="2400">
                <a:latin typeface="Times New Roman"/>
                <a:ea typeface="+mn-lt"/>
                <a:cs typeface="Times New Roman"/>
              </a:rPr>
              <a:t>:</a:t>
            </a:r>
            <a:endParaRPr lang="en-US" sz="2400">
              <a:solidFill>
                <a:srgbClr val="000000"/>
              </a:solidFill>
              <a:latin typeface="Times New Roman"/>
              <a:ea typeface="+mn-lt"/>
              <a:cs typeface="Times New Roman"/>
            </a:endParaRPr>
          </a:p>
          <a:p>
            <a:pPr indent="0" algn="just">
              <a:buNone/>
            </a:pPr>
            <a:r>
              <a:rPr lang="en-US" sz="2400">
                <a:latin typeface="Times New Roman"/>
                <a:ea typeface="+mn-lt"/>
                <a:cs typeface="Times New Roman"/>
              </a:rPr>
              <a:t>The live camera is used to capture real-time video input for both object detection and OCR-based text extraction, enabling dynamic and immediate feedback for the user.</a:t>
            </a:r>
            <a:endParaRPr lang="en-US" sz="2400">
              <a:solidFill>
                <a:srgbClr val="000000"/>
              </a:solidFill>
              <a:latin typeface="Times New Roman"/>
              <a:ea typeface="+mn-lt"/>
              <a:cs typeface="Times New Roman"/>
            </a:endParaRPr>
          </a:p>
          <a:p>
            <a:pPr indent="0" algn="just">
              <a:buNone/>
            </a:pPr>
            <a:endParaRPr lang="en-US" sz="2400" dirty="0">
              <a:latin typeface="Times New Roman"/>
              <a:ea typeface="+mn-lt"/>
              <a:cs typeface="+mn-lt"/>
            </a:endParaRPr>
          </a:p>
          <a:p>
            <a:pPr indent="0" algn="just">
              <a:buNone/>
            </a:pPr>
            <a:endParaRPr lang="en-US" sz="2400" dirty="0">
              <a:latin typeface="Times New Roman"/>
              <a:ea typeface="+mn-lt"/>
              <a:cs typeface="+mn-lt"/>
            </a:endParaRPr>
          </a:p>
          <a:p>
            <a:pPr marL="0" indent="0" algn="just">
              <a:buNone/>
            </a:pPr>
            <a:endParaRPr lang="en-US" sz="2400" dirty="0">
              <a:latin typeface="Times New Roman"/>
              <a:ea typeface="+mn-lt"/>
              <a:cs typeface="+mn-lt"/>
            </a:endParaRPr>
          </a:p>
        </p:txBody>
      </p:sp>
    </p:spTree>
    <p:extLst>
      <p:ext uri="{BB962C8B-B14F-4D97-AF65-F5344CB8AC3E}">
        <p14:creationId xmlns:p14="http://schemas.microsoft.com/office/powerpoint/2010/main" val="275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6253B1-8B82-7A3E-7E6F-B195F6DF6AF2}"/>
              </a:ext>
            </a:extLst>
          </p:cNvPr>
          <p:cNvSpPr>
            <a:spLocks noGrp="1"/>
          </p:cNvSpPr>
          <p:nvPr>
            <p:ph type="sldNum" sz="quarter" idx="12"/>
          </p:nvPr>
        </p:nvSpPr>
        <p:spPr/>
        <p:txBody>
          <a:bodyPr>
            <a:normAutofit lnSpcReduction="10000"/>
          </a:bodyPr>
          <a:lstStyle/>
          <a:p>
            <a:fld id="{99A98606-10CC-4876-811F-5AF59FAFB594}" type="slidenum">
              <a:rPr lang="en-IN" smtClean="0"/>
              <a:t>14</a:t>
            </a:fld>
            <a:endParaRPr lang="en-IN"/>
          </a:p>
        </p:txBody>
      </p:sp>
      <p:sp>
        <p:nvSpPr>
          <p:cNvPr id="7" name="Title 1">
            <a:extLst>
              <a:ext uri="{FF2B5EF4-FFF2-40B4-BE49-F238E27FC236}">
                <a16:creationId xmlns:a16="http://schemas.microsoft.com/office/drawing/2014/main" id="{B31B064D-EF57-D29A-BC29-5EBAEB63209A}"/>
              </a:ext>
            </a:extLst>
          </p:cNvPr>
          <p:cNvSpPr>
            <a:spLocks noGrp="1"/>
          </p:cNvSpPr>
          <p:nvPr>
            <p:ph type="title"/>
          </p:nvPr>
        </p:nvSpPr>
        <p:spPr>
          <a:xfrm>
            <a:off x="524787" y="346212"/>
            <a:ext cx="5662653" cy="845047"/>
          </a:xfrm>
        </p:spPr>
        <p:txBody>
          <a:bodyPr>
            <a:normAutofit/>
          </a:bodyPr>
          <a:lstStyle/>
          <a:p>
            <a:r>
              <a:rPr lang="en-IN" sz="3600">
                <a:latin typeface="Times New Roman"/>
                <a:cs typeface="Times New Roman"/>
              </a:rPr>
              <a:t>Implementation</a:t>
            </a:r>
            <a:endParaRPr lang="en-IN" sz="36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3680EEE5-A734-83EB-7226-9431923B2EA6}"/>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Content Placeholder 4">
            <a:extLst>
              <a:ext uri="{FF2B5EF4-FFF2-40B4-BE49-F238E27FC236}">
                <a16:creationId xmlns:a16="http://schemas.microsoft.com/office/drawing/2014/main" id="{B2F98249-14F8-7BE9-555C-B8E64A0F53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870" y="1282150"/>
            <a:ext cx="10614991" cy="5575848"/>
          </a:xfrm>
        </p:spPr>
      </p:pic>
    </p:spTree>
    <p:extLst>
      <p:ext uri="{BB962C8B-B14F-4D97-AF65-F5344CB8AC3E}">
        <p14:creationId xmlns:p14="http://schemas.microsoft.com/office/powerpoint/2010/main" val="276630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47F460-C48E-A27B-6548-3585FF7A88B4}"/>
              </a:ext>
            </a:extLst>
          </p:cNvPr>
          <p:cNvSpPr>
            <a:spLocks noGrp="1"/>
          </p:cNvSpPr>
          <p:nvPr>
            <p:ph type="sldNum" sz="quarter" idx="12"/>
          </p:nvPr>
        </p:nvSpPr>
        <p:spPr/>
        <p:txBody>
          <a:bodyPr>
            <a:normAutofit lnSpcReduction="10000"/>
          </a:bodyPr>
          <a:lstStyle/>
          <a:p>
            <a:fld id="{99A98606-10CC-4876-811F-5AF59FAFB594}" type="slidenum">
              <a:rPr lang="en-IN" smtClean="0"/>
              <a:t>15</a:t>
            </a:fld>
            <a:endParaRPr lang="en-IN"/>
          </a:p>
        </p:txBody>
      </p:sp>
      <p:sp>
        <p:nvSpPr>
          <p:cNvPr id="5" name="Title 1">
            <a:extLst>
              <a:ext uri="{FF2B5EF4-FFF2-40B4-BE49-F238E27FC236}">
                <a16:creationId xmlns:a16="http://schemas.microsoft.com/office/drawing/2014/main" id="{70BB9F35-A5AF-5ACC-7CBA-F7AB0676D9D9}"/>
              </a:ext>
            </a:extLst>
          </p:cNvPr>
          <p:cNvSpPr>
            <a:spLocks noGrp="1"/>
          </p:cNvSpPr>
          <p:nvPr>
            <p:ph type="title"/>
          </p:nvPr>
        </p:nvSpPr>
        <p:spPr>
          <a:xfrm>
            <a:off x="524787" y="346212"/>
            <a:ext cx="5662653" cy="845047"/>
          </a:xfrm>
        </p:spPr>
        <p:txBody>
          <a:bodyPr>
            <a:normAutofit/>
          </a:bodyPr>
          <a:lstStyle/>
          <a:p>
            <a:r>
              <a:rPr lang="en-IN" sz="3600">
                <a:latin typeface="Times New Roman"/>
                <a:cs typeface="Times New Roman"/>
              </a:rPr>
              <a:t>Results</a:t>
            </a:r>
          </a:p>
        </p:txBody>
      </p:sp>
      <p:cxnSp>
        <p:nvCxnSpPr>
          <p:cNvPr id="6" name="Straight Connector 5">
            <a:extLst>
              <a:ext uri="{FF2B5EF4-FFF2-40B4-BE49-F238E27FC236}">
                <a16:creationId xmlns:a16="http://schemas.microsoft.com/office/drawing/2014/main" id="{FD7CE3B9-88B3-C027-9E3A-015647DABE4F}"/>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Content Placeholder 2" descr="A screenshot of a computer&#10;&#10;AI-generated content may be incorrect.">
            <a:extLst>
              <a:ext uri="{FF2B5EF4-FFF2-40B4-BE49-F238E27FC236}">
                <a16:creationId xmlns:a16="http://schemas.microsoft.com/office/drawing/2014/main" id="{095623B6-C6F9-DFCD-9623-8A33FFE9B16D}"/>
              </a:ext>
            </a:extLst>
          </p:cNvPr>
          <p:cNvPicPr>
            <a:picLocks noGrp="1" noChangeAspect="1"/>
          </p:cNvPicPr>
          <p:nvPr>
            <p:ph idx="1"/>
          </p:nvPr>
        </p:nvPicPr>
        <p:blipFill>
          <a:blip r:embed="rId2"/>
          <a:stretch>
            <a:fillRect/>
          </a:stretch>
        </p:blipFill>
        <p:spPr>
          <a:xfrm>
            <a:off x="598020" y="1973628"/>
            <a:ext cx="2948870" cy="1936047"/>
          </a:xfrm>
        </p:spPr>
      </p:pic>
      <p:sp>
        <p:nvSpPr>
          <p:cNvPr id="7" name="TextBox 6">
            <a:extLst>
              <a:ext uri="{FF2B5EF4-FFF2-40B4-BE49-F238E27FC236}">
                <a16:creationId xmlns:a16="http://schemas.microsoft.com/office/drawing/2014/main" id="{1AACEAF7-651C-CE0B-5013-61A8FBE207FE}"/>
              </a:ext>
            </a:extLst>
          </p:cNvPr>
          <p:cNvSpPr txBox="1"/>
          <p:nvPr/>
        </p:nvSpPr>
        <p:spPr>
          <a:xfrm>
            <a:off x="618067" y="145767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kern="100">
                <a:latin typeface="Times New Roman"/>
                <a:ea typeface="Calibri"/>
                <a:cs typeface="Calibri"/>
              </a:rPr>
              <a:t>Object Detection</a:t>
            </a:r>
            <a:endParaRPr lang="en-US" sz="1600">
              <a:latin typeface="Times New Roman"/>
              <a:cs typeface="Times New Roman"/>
            </a:endParaRPr>
          </a:p>
        </p:txBody>
      </p:sp>
      <p:sp>
        <p:nvSpPr>
          <p:cNvPr id="2" name="TextBox 1">
            <a:extLst>
              <a:ext uri="{FF2B5EF4-FFF2-40B4-BE49-F238E27FC236}">
                <a16:creationId xmlns:a16="http://schemas.microsoft.com/office/drawing/2014/main" id="{9D44B7E7-6203-7529-4E48-2E362B3227DB}"/>
              </a:ext>
            </a:extLst>
          </p:cNvPr>
          <p:cNvSpPr txBox="1"/>
          <p:nvPr/>
        </p:nvSpPr>
        <p:spPr>
          <a:xfrm>
            <a:off x="582564" y="4120473"/>
            <a:ext cx="388619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a:latin typeface="Times New Roman"/>
                <a:ea typeface="Calibri"/>
                <a:cs typeface="Calibri"/>
              </a:rPr>
              <a:t>Optical Character Recognition (OCR)</a:t>
            </a:r>
            <a:endParaRPr lang="en-US" sz="1600">
              <a:latin typeface="Times New Roman"/>
              <a:cs typeface="Times New Roman"/>
            </a:endParaRPr>
          </a:p>
          <a:p>
            <a:endParaRPr lang="en-US" i="1" dirty="0">
              <a:latin typeface="Times New Roman"/>
              <a:ea typeface="Calibri"/>
              <a:cs typeface="Calibri"/>
            </a:endParaRPr>
          </a:p>
        </p:txBody>
      </p:sp>
      <p:pic>
        <p:nvPicPr>
          <p:cNvPr id="8" name="Picture 7" descr="A pair of glasses with wires and wires&#10;&#10;AI-generated content may be incorrect.">
            <a:extLst>
              <a:ext uri="{FF2B5EF4-FFF2-40B4-BE49-F238E27FC236}">
                <a16:creationId xmlns:a16="http://schemas.microsoft.com/office/drawing/2014/main" id="{D6CEF0A8-8805-EF8A-7FF6-35E5326DF960}"/>
              </a:ext>
            </a:extLst>
          </p:cNvPr>
          <p:cNvPicPr>
            <a:picLocks noChangeAspect="1"/>
          </p:cNvPicPr>
          <p:nvPr/>
        </p:nvPicPr>
        <p:blipFill>
          <a:blip r:embed="rId3"/>
          <a:stretch>
            <a:fillRect/>
          </a:stretch>
        </p:blipFill>
        <p:spPr>
          <a:xfrm>
            <a:off x="618068" y="4622413"/>
            <a:ext cx="2968976" cy="1987617"/>
          </a:xfrm>
          <a:prstGeom prst="rect">
            <a:avLst/>
          </a:prstGeom>
        </p:spPr>
      </p:pic>
      <p:sp>
        <p:nvSpPr>
          <p:cNvPr id="9" name="TextBox 8">
            <a:extLst>
              <a:ext uri="{FF2B5EF4-FFF2-40B4-BE49-F238E27FC236}">
                <a16:creationId xmlns:a16="http://schemas.microsoft.com/office/drawing/2014/main" id="{85EFDED0-834E-1D97-C000-87A348F40FAE}"/>
              </a:ext>
            </a:extLst>
          </p:cNvPr>
          <p:cNvSpPr txBox="1"/>
          <p:nvPr/>
        </p:nvSpPr>
        <p:spPr>
          <a:xfrm>
            <a:off x="4409715" y="1422991"/>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i="1">
                <a:latin typeface="Times New Roman"/>
                <a:ea typeface="Calibri"/>
                <a:cs typeface="Calibri"/>
              </a:rPr>
              <a:t>Obstacle Detection</a:t>
            </a:r>
            <a:endParaRPr lang="en-US" sz="1600" dirty="0">
              <a:latin typeface="Times New Roman"/>
              <a:cs typeface="Times New Roman"/>
            </a:endParaRPr>
          </a:p>
          <a:p>
            <a:pPr marL="285750" indent="-285750" algn="l">
              <a:buFont typeface="Arial" panose="020B0604020202020204" pitchFamily="34" charset="0"/>
              <a:buChar char="•"/>
            </a:pPr>
            <a:endParaRPr lang="en-US" sz="1600" dirty="0">
              <a:latin typeface="Times New Roman"/>
              <a:cs typeface="Times New Roman"/>
            </a:endParaRPr>
          </a:p>
        </p:txBody>
      </p:sp>
      <p:pic>
        <p:nvPicPr>
          <p:cNvPr id="10" name="Picture 9" descr="A group of people sitting at a desk with a computer&#10;&#10;AI-generated content may be incorrect.">
            <a:extLst>
              <a:ext uri="{FF2B5EF4-FFF2-40B4-BE49-F238E27FC236}">
                <a16:creationId xmlns:a16="http://schemas.microsoft.com/office/drawing/2014/main" id="{DA83CE3D-83A1-85CF-BE48-AC817FF551F9}"/>
              </a:ext>
            </a:extLst>
          </p:cNvPr>
          <p:cNvPicPr>
            <a:picLocks noChangeAspect="1"/>
          </p:cNvPicPr>
          <p:nvPr/>
        </p:nvPicPr>
        <p:blipFill>
          <a:blip r:embed="rId4"/>
          <a:stretch>
            <a:fillRect/>
          </a:stretch>
        </p:blipFill>
        <p:spPr>
          <a:xfrm>
            <a:off x="4540956" y="1974145"/>
            <a:ext cx="2743200" cy="1936044"/>
          </a:xfrm>
          <a:prstGeom prst="rect">
            <a:avLst/>
          </a:prstGeom>
        </p:spPr>
      </p:pic>
      <p:sp>
        <p:nvSpPr>
          <p:cNvPr id="11" name="TextBox 10">
            <a:extLst>
              <a:ext uri="{FF2B5EF4-FFF2-40B4-BE49-F238E27FC236}">
                <a16:creationId xmlns:a16="http://schemas.microsoft.com/office/drawing/2014/main" id="{5DDF63F2-01E9-4437-A7BA-7EF2DB3E935A}"/>
              </a:ext>
            </a:extLst>
          </p:cNvPr>
          <p:cNvSpPr txBox="1"/>
          <p:nvPr/>
        </p:nvSpPr>
        <p:spPr>
          <a:xfrm>
            <a:off x="4410680" y="4118989"/>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a:latin typeface="Times New Roman"/>
                <a:cs typeface="Times New Roman"/>
              </a:rPr>
              <a:t>Voice Assistance</a:t>
            </a:r>
            <a:endParaRPr lang="en-US" sz="1600" dirty="0">
              <a:latin typeface="Times New Roman"/>
              <a:cs typeface="Times New Roman"/>
            </a:endParaRPr>
          </a:p>
          <a:p>
            <a:pPr algn="l"/>
            <a:endParaRPr lang="en-US" sz="1600" dirty="0">
              <a:latin typeface="Times New Roman"/>
              <a:cs typeface="Times New Roman"/>
            </a:endParaRPr>
          </a:p>
        </p:txBody>
      </p:sp>
      <p:pic>
        <p:nvPicPr>
          <p:cNvPr id="12" name="Picture 11" descr="A person wearing sunglasses and a computer&#10;&#10;AI-generated content may be incorrect.">
            <a:extLst>
              <a:ext uri="{FF2B5EF4-FFF2-40B4-BE49-F238E27FC236}">
                <a16:creationId xmlns:a16="http://schemas.microsoft.com/office/drawing/2014/main" id="{0FBEBEF1-BB68-5902-3C72-BBB7D6D0F0FD}"/>
              </a:ext>
            </a:extLst>
          </p:cNvPr>
          <p:cNvPicPr>
            <a:picLocks noChangeAspect="1"/>
          </p:cNvPicPr>
          <p:nvPr/>
        </p:nvPicPr>
        <p:blipFill>
          <a:blip r:embed="rId5"/>
          <a:stretch>
            <a:fillRect/>
          </a:stretch>
        </p:blipFill>
        <p:spPr>
          <a:xfrm>
            <a:off x="4540956" y="4620616"/>
            <a:ext cx="2743200" cy="2061768"/>
          </a:xfrm>
          <a:prstGeom prst="rect">
            <a:avLst/>
          </a:prstGeom>
        </p:spPr>
      </p:pic>
      <p:sp>
        <p:nvSpPr>
          <p:cNvPr id="13" name="TextBox 12">
            <a:extLst>
              <a:ext uri="{FF2B5EF4-FFF2-40B4-BE49-F238E27FC236}">
                <a16:creationId xmlns:a16="http://schemas.microsoft.com/office/drawing/2014/main" id="{752A2BDD-CBBC-00ED-E72D-20DAA2ADC3CD}"/>
              </a:ext>
            </a:extLst>
          </p:cNvPr>
          <p:cNvSpPr txBox="1"/>
          <p:nvPr/>
        </p:nvSpPr>
        <p:spPr>
          <a:xfrm>
            <a:off x="7924900" y="1422620"/>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a:latin typeface="Times New Roman"/>
                <a:ea typeface="Calibri"/>
                <a:cs typeface="Calibri"/>
              </a:rPr>
              <a:t>GPS Tracking System</a:t>
            </a:r>
            <a:endParaRPr lang="en-US" sz="1600" dirty="0">
              <a:latin typeface="Times New Roman"/>
              <a:cs typeface="Times New Roman"/>
            </a:endParaRPr>
          </a:p>
          <a:p>
            <a:pPr marL="285750" indent="-285750" algn="l">
              <a:buFont typeface="Arial"/>
              <a:buChar char="•"/>
            </a:pPr>
            <a:endParaRPr lang="en-US" sz="1600" dirty="0">
              <a:latin typeface="Times New Roman"/>
              <a:cs typeface="Times New Roman"/>
            </a:endParaRPr>
          </a:p>
        </p:txBody>
      </p:sp>
      <p:pic>
        <p:nvPicPr>
          <p:cNvPr id="14" name="Picture 13" descr="A map of a city&#10;&#10;AI-generated content may be incorrect.">
            <a:extLst>
              <a:ext uri="{FF2B5EF4-FFF2-40B4-BE49-F238E27FC236}">
                <a16:creationId xmlns:a16="http://schemas.microsoft.com/office/drawing/2014/main" id="{0674A011-F4B5-D6F6-34A6-941E34F93925}"/>
              </a:ext>
            </a:extLst>
          </p:cNvPr>
          <p:cNvPicPr>
            <a:picLocks noChangeAspect="1"/>
          </p:cNvPicPr>
          <p:nvPr/>
        </p:nvPicPr>
        <p:blipFill>
          <a:blip r:embed="rId6"/>
          <a:stretch>
            <a:fillRect/>
          </a:stretch>
        </p:blipFill>
        <p:spPr>
          <a:xfrm>
            <a:off x="7927622" y="1975850"/>
            <a:ext cx="2743200" cy="1918522"/>
          </a:xfrm>
          <a:prstGeom prst="rect">
            <a:avLst/>
          </a:prstGeom>
        </p:spPr>
      </p:pic>
      <p:sp>
        <p:nvSpPr>
          <p:cNvPr id="15" name="TextBox 14">
            <a:extLst>
              <a:ext uri="{FF2B5EF4-FFF2-40B4-BE49-F238E27FC236}">
                <a16:creationId xmlns:a16="http://schemas.microsoft.com/office/drawing/2014/main" id="{D087D025-4A04-1A3E-5D2D-4CFA58F2F5A6}"/>
              </a:ext>
            </a:extLst>
          </p:cNvPr>
          <p:cNvSpPr txBox="1"/>
          <p:nvPr/>
        </p:nvSpPr>
        <p:spPr>
          <a:xfrm>
            <a:off x="7923119" y="4146247"/>
            <a:ext cx="332175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Times New Roman"/>
                <a:ea typeface="Calibri"/>
                <a:cs typeface="Calibri"/>
              </a:rPr>
              <a:t>User Login and Activity Tracking</a:t>
            </a:r>
            <a:endParaRPr lang="en-US" sz="1600" dirty="0">
              <a:latin typeface="Times New Roman"/>
              <a:cs typeface="Times New Roman"/>
            </a:endParaRPr>
          </a:p>
          <a:p>
            <a:pPr marL="285750" indent="-285750" algn="l">
              <a:buFont typeface="Arial" panose="020B0604020202020204" pitchFamily="34" charset="0"/>
              <a:buChar char="•"/>
            </a:pPr>
            <a:endParaRPr lang="en-US" sz="1600" dirty="0">
              <a:latin typeface="Times New Roman"/>
              <a:cs typeface="Times New Roman"/>
            </a:endParaRPr>
          </a:p>
        </p:txBody>
      </p:sp>
      <p:pic>
        <p:nvPicPr>
          <p:cNvPr id="16" name="Picture 15" descr="A person wearing glasses with wires attached to his head&#10;&#10;AI-generated content may be incorrect.">
            <a:extLst>
              <a:ext uri="{FF2B5EF4-FFF2-40B4-BE49-F238E27FC236}">
                <a16:creationId xmlns:a16="http://schemas.microsoft.com/office/drawing/2014/main" id="{4A672EF9-7D48-1CFE-2344-732E30A02894}"/>
              </a:ext>
            </a:extLst>
          </p:cNvPr>
          <p:cNvPicPr>
            <a:picLocks noChangeAspect="1"/>
          </p:cNvPicPr>
          <p:nvPr/>
        </p:nvPicPr>
        <p:blipFill>
          <a:blip r:embed="rId7"/>
          <a:stretch>
            <a:fillRect/>
          </a:stretch>
        </p:blipFill>
        <p:spPr>
          <a:xfrm>
            <a:off x="7934678" y="4617436"/>
            <a:ext cx="2736145" cy="2054015"/>
          </a:xfrm>
          <a:prstGeom prst="rect">
            <a:avLst/>
          </a:prstGeom>
        </p:spPr>
      </p:pic>
    </p:spTree>
    <p:extLst>
      <p:ext uri="{BB962C8B-B14F-4D97-AF65-F5344CB8AC3E}">
        <p14:creationId xmlns:p14="http://schemas.microsoft.com/office/powerpoint/2010/main" val="299387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6B2FB0-A5BD-BD48-F619-8A474CCD759C}"/>
              </a:ext>
            </a:extLst>
          </p:cNvPr>
          <p:cNvSpPr>
            <a:spLocks noGrp="1"/>
          </p:cNvSpPr>
          <p:nvPr>
            <p:ph type="sldNum" sz="quarter" idx="12"/>
          </p:nvPr>
        </p:nvSpPr>
        <p:spPr/>
        <p:txBody>
          <a:bodyPr>
            <a:normAutofit lnSpcReduction="10000"/>
          </a:bodyPr>
          <a:lstStyle/>
          <a:p>
            <a:fld id="{99A98606-10CC-4876-811F-5AF59FAFB594}" type="slidenum">
              <a:rPr lang="en-IN" smtClean="0"/>
              <a:t>16</a:t>
            </a:fld>
            <a:endParaRPr lang="en-IN"/>
          </a:p>
        </p:txBody>
      </p:sp>
      <p:sp>
        <p:nvSpPr>
          <p:cNvPr id="5" name="Title 1">
            <a:extLst>
              <a:ext uri="{FF2B5EF4-FFF2-40B4-BE49-F238E27FC236}">
                <a16:creationId xmlns:a16="http://schemas.microsoft.com/office/drawing/2014/main" id="{48C0FD9B-8357-8627-D6F2-4B80C72F8BBE}"/>
              </a:ext>
            </a:extLst>
          </p:cNvPr>
          <p:cNvSpPr>
            <a:spLocks noGrp="1"/>
          </p:cNvSpPr>
          <p:nvPr>
            <p:ph type="title"/>
          </p:nvPr>
        </p:nvSpPr>
        <p:spPr>
          <a:xfrm>
            <a:off x="524787" y="346212"/>
            <a:ext cx="5662653" cy="845047"/>
          </a:xfrm>
        </p:spPr>
        <p:txBody>
          <a:bodyPr>
            <a:normAutofit/>
          </a:bodyPr>
          <a:lstStyle/>
          <a:p>
            <a:r>
              <a:rPr lang="en-IN" sz="3600">
                <a:latin typeface="Times New Roman"/>
                <a:cs typeface="Times New Roman"/>
              </a:rPr>
              <a:t>Conclusion</a:t>
            </a:r>
            <a:endParaRPr lang="en-IN" sz="36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6FF1FE4-3A52-E3AE-69CA-4B534D7D9153}"/>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4B31464-7DB3-62A5-2B35-69E6D74CA7FB}"/>
              </a:ext>
            </a:extLst>
          </p:cNvPr>
          <p:cNvSpPr>
            <a:spLocks noGrp="1"/>
          </p:cNvSpPr>
          <p:nvPr>
            <p:ph idx="1"/>
          </p:nvPr>
        </p:nvSpPr>
        <p:spPr>
          <a:xfrm>
            <a:off x="524787" y="1601516"/>
            <a:ext cx="10349136" cy="4824673"/>
          </a:xfrm>
        </p:spPr>
        <p:txBody>
          <a:bodyPr vert="horz" lIns="91440" tIns="45720" rIns="91440" bIns="45720" rtlCol="0" anchor="t">
            <a:noAutofit/>
          </a:bodyPr>
          <a:lstStyle/>
          <a:p>
            <a:pPr algn="just"/>
            <a:r>
              <a:rPr lang="en-US" sz="2400">
                <a:latin typeface="Times New Roman"/>
                <a:ea typeface="+mn-lt"/>
                <a:cs typeface="+mn-lt"/>
              </a:rPr>
              <a:t>The proposed smart glasses harness cutting-edge technologies to address the navigation challenges faced by visually impaired individuals. By integrating YOLOv5m-based object detection, OCR for text reading, speech recognition for hands-free control, and GPS tracking, the system provides real-time situational awareness and adaptive audio feedback. The live camera ensures continuous environmental monitoring, enabling obstacle detection and text extraction on the go. This comprehensive solution enhances safety, mobility, and independence, fostering greater confidence and reducing reliance on external assistance. With future potential for indoor navigation and language support, these smart glasses aim to be a transformative leap in assistive technology for visually impaired </a:t>
            </a:r>
            <a:r>
              <a:rPr lang="en-US" sz="2400" dirty="0">
                <a:latin typeface="Times New Roman"/>
                <a:ea typeface="+mn-lt"/>
                <a:cs typeface="+mn-lt"/>
              </a:rPr>
              <a:t>users.</a:t>
            </a:r>
            <a:endParaRPr lang="en-US" sz="2400" dirty="0">
              <a:latin typeface="Times New Roman"/>
              <a:cs typeface="Times New Roman"/>
            </a:endParaRPr>
          </a:p>
          <a:p>
            <a:pPr algn="just">
              <a:lnSpc>
                <a:spcPct val="100000"/>
              </a:lnSpc>
            </a:pPr>
            <a:endParaRPr lang="en-US" sz="2400" dirty="0">
              <a:latin typeface="Times New Roman"/>
              <a:cs typeface="Times New Roman"/>
            </a:endParaRPr>
          </a:p>
        </p:txBody>
      </p:sp>
    </p:spTree>
    <p:extLst>
      <p:ext uri="{BB962C8B-B14F-4D97-AF65-F5344CB8AC3E}">
        <p14:creationId xmlns:p14="http://schemas.microsoft.com/office/powerpoint/2010/main" val="329513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1F977-1F3B-AC75-43B1-C6784CDD72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31EB3-FC3B-5827-8E47-965D0A0847DB}"/>
              </a:ext>
            </a:extLst>
          </p:cNvPr>
          <p:cNvSpPr>
            <a:spLocks noGrp="1"/>
          </p:cNvSpPr>
          <p:nvPr>
            <p:ph type="sldNum" sz="quarter" idx="12"/>
          </p:nvPr>
        </p:nvSpPr>
        <p:spPr/>
        <p:txBody>
          <a:bodyPr>
            <a:normAutofit lnSpcReduction="10000"/>
          </a:bodyPr>
          <a:lstStyle/>
          <a:p>
            <a:fld id="{99A98606-10CC-4876-811F-5AF59FAFB594}" type="slidenum">
              <a:rPr lang="en-IN" smtClean="0"/>
              <a:t>17</a:t>
            </a:fld>
            <a:endParaRPr lang="en-IN"/>
          </a:p>
        </p:txBody>
      </p:sp>
      <p:sp>
        <p:nvSpPr>
          <p:cNvPr id="5" name="Title 1">
            <a:extLst>
              <a:ext uri="{FF2B5EF4-FFF2-40B4-BE49-F238E27FC236}">
                <a16:creationId xmlns:a16="http://schemas.microsoft.com/office/drawing/2014/main" id="{BFB7E564-0146-6D75-160A-BBEAEB2C55E9}"/>
              </a:ext>
            </a:extLst>
          </p:cNvPr>
          <p:cNvSpPr>
            <a:spLocks noGrp="1"/>
          </p:cNvSpPr>
          <p:nvPr>
            <p:ph type="title"/>
          </p:nvPr>
        </p:nvSpPr>
        <p:spPr>
          <a:xfrm>
            <a:off x="524787" y="868323"/>
            <a:ext cx="5662653" cy="845047"/>
          </a:xfrm>
        </p:spPr>
        <p:txBody>
          <a:bodyPr>
            <a:normAutofit/>
          </a:bodyPr>
          <a:lstStyle/>
          <a:p>
            <a:pPr>
              <a:lnSpc>
                <a:spcPct val="95000"/>
              </a:lnSpc>
              <a:spcBef>
                <a:spcPts val="1400"/>
              </a:spcBef>
              <a:spcAft>
                <a:spcPts val="200"/>
              </a:spcAft>
            </a:pPr>
            <a:r>
              <a:rPr lang="en-IN" sz="3600">
                <a:ea typeface="+mj-lt"/>
                <a:cs typeface="+mj-lt"/>
              </a:rPr>
              <a:t>Future Work</a:t>
            </a:r>
            <a:endParaRPr lang="en-US" sz="3600">
              <a:ea typeface="+mj-lt"/>
              <a:cs typeface="+mj-lt"/>
            </a:endParaRPr>
          </a:p>
          <a:p>
            <a:endParaRPr lang="en-IN" sz="36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6B1D940-2E3A-74CC-441E-489A80066400}"/>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Content Placeholder 8">
            <a:extLst>
              <a:ext uri="{FF2B5EF4-FFF2-40B4-BE49-F238E27FC236}">
                <a16:creationId xmlns:a16="http://schemas.microsoft.com/office/drawing/2014/main" id="{DD24C8FE-1D90-017E-2A6B-704A561DBD71}"/>
              </a:ext>
            </a:extLst>
          </p:cNvPr>
          <p:cNvGraphicFramePr>
            <a:graphicFrameLocks noGrp="1"/>
          </p:cNvGraphicFramePr>
          <p:nvPr>
            <p:ph idx="1"/>
            <p:extLst>
              <p:ext uri="{D42A27DB-BD31-4B8C-83A1-F6EECF244321}">
                <p14:modId xmlns:p14="http://schemas.microsoft.com/office/powerpoint/2010/main" val="2519940654"/>
              </p:ext>
            </p:extLst>
          </p:nvPr>
        </p:nvGraphicFramePr>
        <p:xfrm>
          <a:off x="522506" y="1532766"/>
          <a:ext cx="10205672" cy="4750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034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5D6DB-2255-3252-5F0E-3ECD890ED797}"/>
              </a:ext>
            </a:extLst>
          </p:cNvPr>
          <p:cNvSpPr>
            <a:spLocks noGrp="1"/>
          </p:cNvSpPr>
          <p:nvPr>
            <p:ph type="sldNum" sz="quarter" idx="12"/>
          </p:nvPr>
        </p:nvSpPr>
        <p:spPr/>
        <p:txBody>
          <a:bodyPr>
            <a:normAutofit lnSpcReduction="10000"/>
          </a:bodyPr>
          <a:lstStyle/>
          <a:p>
            <a:fld id="{99A98606-10CC-4876-811F-5AF59FAFB594}" type="slidenum">
              <a:rPr lang="en-IN" smtClean="0"/>
              <a:t>18</a:t>
            </a:fld>
            <a:endParaRPr lang="en-IN"/>
          </a:p>
        </p:txBody>
      </p:sp>
      <p:sp>
        <p:nvSpPr>
          <p:cNvPr id="5" name="Title 1">
            <a:extLst>
              <a:ext uri="{FF2B5EF4-FFF2-40B4-BE49-F238E27FC236}">
                <a16:creationId xmlns:a16="http://schemas.microsoft.com/office/drawing/2014/main" id="{70F16169-C2AD-C3DB-8B26-1A63DA236F1E}"/>
              </a:ext>
            </a:extLst>
          </p:cNvPr>
          <p:cNvSpPr>
            <a:spLocks noGrp="1"/>
          </p:cNvSpPr>
          <p:nvPr>
            <p:ph type="title"/>
          </p:nvPr>
        </p:nvSpPr>
        <p:spPr>
          <a:xfrm>
            <a:off x="524787" y="346212"/>
            <a:ext cx="5662653" cy="845047"/>
          </a:xfrm>
        </p:spPr>
        <p:txBody>
          <a:bodyPr>
            <a:normAutofit/>
          </a:bodyPr>
          <a:lstStyle/>
          <a:p>
            <a:r>
              <a:rPr lang="en-IN" sz="3600" dirty="0">
                <a:latin typeface="Times New Roman" panose="02020603050405020304" pitchFamily="18" charset="0"/>
                <a:cs typeface="Times New Roman" panose="02020603050405020304" pitchFamily="18" charset="0"/>
              </a:rPr>
              <a:t>References</a:t>
            </a:r>
          </a:p>
        </p:txBody>
      </p:sp>
      <p:cxnSp>
        <p:nvCxnSpPr>
          <p:cNvPr id="6" name="Straight Connector 5">
            <a:extLst>
              <a:ext uri="{FF2B5EF4-FFF2-40B4-BE49-F238E27FC236}">
                <a16:creationId xmlns:a16="http://schemas.microsoft.com/office/drawing/2014/main" id="{B233E337-D952-A5C2-816A-A43AA26B548C}"/>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1CF1698C-BFAB-284E-425F-2FF66C9320A4}"/>
              </a:ext>
            </a:extLst>
          </p:cNvPr>
          <p:cNvSpPr>
            <a:spLocks noGrp="1"/>
          </p:cNvSpPr>
          <p:nvPr>
            <p:ph idx="1"/>
          </p:nvPr>
        </p:nvSpPr>
        <p:spPr>
          <a:xfrm>
            <a:off x="524787" y="1511315"/>
            <a:ext cx="9332445" cy="4437540"/>
          </a:xfrm>
        </p:spPr>
        <p:txBody>
          <a:bodyPr>
            <a:normAutofit fontScale="85000" lnSpcReduction="20000"/>
          </a:bodyPr>
          <a:lstStyle/>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Navigation Systems for the Blind and Visually Impaired: Past Work, Challenges and Open Problems, </a:t>
            </a:r>
            <a:r>
              <a:rPr lang="en-US" dirty="0">
                <a:latin typeface="Times New Roman" panose="02020603050405020304" pitchFamily="18" charset="0"/>
                <a:cs typeface="Times New Roman" panose="02020603050405020304" pitchFamily="18" charset="0"/>
                <a:hlinkClick r:id="rId2"/>
              </a:rPr>
              <a:t>https://www.researchgate.net/publication/334897142_Navigation_Systems_for_the_Blind_and_Visually_Impaired_Past_Work_Challenges_and_Open_Problems</a:t>
            </a:r>
            <a:endParaRPr lang="en-US"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2.    Intelligent Smart Glass for Visually Impaired Using Deep Learning Machine Vision    </a:t>
            </a:r>
          </a:p>
          <a:p>
            <a:pPr marL="0" indent="0">
              <a:lnSpc>
                <a:spcPct val="100000"/>
              </a:lnSpc>
              <a:buNone/>
            </a:pPr>
            <a:r>
              <a:rPr lang="en-US" dirty="0">
                <a:latin typeface="Times New Roman" panose="02020603050405020304" pitchFamily="18" charset="0"/>
                <a:cs typeface="Times New Roman" panose="02020603050405020304" pitchFamily="18" charset="0"/>
              </a:rPr>
              <a:t>       Techniques and Robot Operating System (ROS), </a:t>
            </a: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https://ieeexplore.ieee.org/document/10307374</a:t>
            </a:r>
            <a:endParaRPr lang="en-US"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3.    AI Powered Glasses for Visually Impaired Person, </a:t>
            </a: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https://www.researchgate.net/publication/36366</a:t>
            </a:r>
            <a:endParaRPr lang="en-US"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4.     IBGS: A Wearable Smart System to Assist Visually Challenged,</a:t>
            </a:r>
          </a:p>
          <a:p>
            <a:pPr marL="0" indent="0">
              <a:lnSpc>
                <a:spcPct val="100000"/>
              </a:lnSpc>
              <a:buNone/>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5"/>
              </a:rPr>
              <a:t>https://ieeexplore.ieee.org/abstract/document/9837057,</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22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EE56-2E0F-A84F-30D1-5E85E42D40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AE1DC7-3803-BB39-E1A4-6B4CF5BA1F24}"/>
              </a:ext>
            </a:extLst>
          </p:cNvPr>
          <p:cNvSpPr>
            <a:spLocks noGrp="1"/>
          </p:cNvSpPr>
          <p:nvPr>
            <p:ph type="sldNum" sz="quarter" idx="12"/>
          </p:nvPr>
        </p:nvSpPr>
        <p:spPr/>
        <p:txBody>
          <a:bodyPr>
            <a:normAutofit lnSpcReduction="10000"/>
          </a:bodyPr>
          <a:lstStyle/>
          <a:p>
            <a:fld id="{99A98606-10CC-4876-811F-5AF59FAFB594}" type="slidenum">
              <a:rPr lang="en-IN" smtClean="0"/>
              <a:t>19</a:t>
            </a:fld>
            <a:endParaRPr lang="en-IN"/>
          </a:p>
        </p:txBody>
      </p:sp>
      <p:sp>
        <p:nvSpPr>
          <p:cNvPr id="5" name="Title 1">
            <a:extLst>
              <a:ext uri="{FF2B5EF4-FFF2-40B4-BE49-F238E27FC236}">
                <a16:creationId xmlns:a16="http://schemas.microsoft.com/office/drawing/2014/main" id="{7DF4D53C-D1C3-204B-3F4B-A630D3378035}"/>
              </a:ext>
            </a:extLst>
          </p:cNvPr>
          <p:cNvSpPr>
            <a:spLocks noGrp="1"/>
          </p:cNvSpPr>
          <p:nvPr>
            <p:ph type="title"/>
          </p:nvPr>
        </p:nvSpPr>
        <p:spPr>
          <a:xfrm>
            <a:off x="524787" y="868323"/>
            <a:ext cx="5662653" cy="845047"/>
          </a:xfrm>
        </p:spPr>
        <p:txBody>
          <a:bodyPr vert="horz" lIns="91440" tIns="27432" rIns="91440" bIns="45720" rtlCol="0" anchor="b">
            <a:noAutofit/>
          </a:bodyPr>
          <a:lstStyle/>
          <a:p>
            <a:pPr>
              <a:lnSpc>
                <a:spcPct val="95000"/>
              </a:lnSpc>
              <a:spcBef>
                <a:spcPts val="1400"/>
              </a:spcBef>
              <a:spcAft>
                <a:spcPts val="200"/>
              </a:spcAft>
            </a:pPr>
            <a:r>
              <a:rPr lang="en-IN" sz="3600">
                <a:latin typeface="Times New Roman"/>
                <a:cs typeface="Times New Roman"/>
              </a:rPr>
              <a:t>Details</a:t>
            </a:r>
            <a:r>
              <a:rPr lang="en-IN" sz="3600">
                <a:latin typeface="Times New Roman"/>
                <a:ea typeface="+mj-lt"/>
                <a:cs typeface="+mj-lt"/>
              </a:rPr>
              <a:t> of Journal Paper</a:t>
            </a:r>
            <a:endParaRPr lang="en-US" sz="3600">
              <a:latin typeface="Times New Roman"/>
              <a:ea typeface="+mj-lt"/>
              <a:cs typeface="+mj-lt"/>
            </a:endParaRPr>
          </a:p>
          <a:p>
            <a:endParaRPr lang="en-IN" sz="36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C7C6F55-BED9-F8F4-7B5E-1AE3ECD97A58}"/>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9AEA5BC4-A18E-1A18-92D9-DA84581AF89F}"/>
              </a:ext>
            </a:extLst>
          </p:cNvPr>
          <p:cNvSpPr>
            <a:spLocks noGrp="1"/>
          </p:cNvSpPr>
          <p:nvPr>
            <p:ph idx="1"/>
          </p:nvPr>
        </p:nvSpPr>
        <p:spPr>
          <a:xfrm>
            <a:off x="524787" y="1412538"/>
            <a:ext cx="10263778" cy="4536317"/>
          </a:xfrm>
        </p:spPr>
        <p:txBody>
          <a:bodyPr vert="horz" lIns="91440" tIns="45720" rIns="91440" bIns="45720" rtlCol="0" anchor="t">
            <a:normAutofit fontScale="92500" lnSpcReduction="20000"/>
          </a:bodyPr>
          <a:lstStyle/>
          <a:p>
            <a:pPr>
              <a:buFont typeface="Arial" panose="02040604050505020304"/>
              <a:buChar char="•"/>
            </a:pPr>
            <a:r>
              <a:rPr lang="en-US" b="1">
                <a:latin typeface="Times New Roman"/>
                <a:ea typeface="+mn-lt"/>
                <a:cs typeface="+mn-lt"/>
              </a:rPr>
              <a:t>Title:</a:t>
            </a:r>
            <a:r>
              <a:rPr lang="en-US">
                <a:latin typeface="Times New Roman"/>
                <a:ea typeface="+mn-lt"/>
                <a:cs typeface="+mn-lt"/>
              </a:rPr>
              <a:t> Smart Glasses with Voice Assistance and GPS for Independent Mobility of the Blind People</a:t>
            </a:r>
            <a:endParaRPr lang="en-US" dirty="0">
              <a:latin typeface="Times New Roman"/>
              <a:ea typeface="+mn-lt"/>
              <a:cs typeface="+mn-lt"/>
            </a:endParaRPr>
          </a:p>
          <a:p>
            <a:pPr>
              <a:buFont typeface="Arial" panose="02040604050505020304"/>
              <a:buChar char="•"/>
            </a:pPr>
            <a:r>
              <a:rPr lang="en-US" b="1">
                <a:latin typeface="Times New Roman"/>
                <a:ea typeface="+mn-lt"/>
                <a:cs typeface="+mn-lt"/>
              </a:rPr>
              <a:t>Authors:</a:t>
            </a:r>
            <a:r>
              <a:rPr lang="en-US" dirty="0">
                <a:latin typeface="Times New Roman"/>
                <a:ea typeface="+mn-lt"/>
                <a:cs typeface="+mn-lt"/>
              </a:rPr>
              <a:t> </a:t>
            </a:r>
            <a:r>
              <a:rPr lang="en-US">
                <a:latin typeface="Times New Roman"/>
                <a:ea typeface="+mn-lt"/>
                <a:cs typeface="+mn-lt"/>
              </a:rPr>
              <a:t>B V N Durga Vinay, B Surendra Babu, Ch Manohar, T Gopikanth </a:t>
            </a:r>
            <a:endParaRPr lang="en-US" dirty="0">
              <a:latin typeface="Times New Roman"/>
              <a:ea typeface="+mn-lt"/>
              <a:cs typeface="+mn-lt"/>
            </a:endParaRPr>
          </a:p>
          <a:p>
            <a:pPr>
              <a:buFont typeface="Arial" panose="02040604050505020304"/>
              <a:buChar char="•"/>
            </a:pPr>
            <a:r>
              <a:rPr lang="en-US" b="1">
                <a:latin typeface="Times New Roman"/>
                <a:ea typeface="+mn-lt"/>
                <a:cs typeface="+mn-lt"/>
              </a:rPr>
              <a:t>Journal Name:</a:t>
            </a:r>
            <a:r>
              <a:rPr lang="en-US">
                <a:latin typeface="Times New Roman"/>
                <a:ea typeface="+mn-lt"/>
                <a:cs typeface="+mn-lt"/>
              </a:rPr>
              <a:t> [Name of the Journal]</a:t>
            </a:r>
            <a:endParaRPr lang="en-US">
              <a:latin typeface="Times New Roman"/>
              <a:cs typeface="Times New Roman"/>
            </a:endParaRPr>
          </a:p>
          <a:p>
            <a:pPr>
              <a:buFont typeface="Arial" panose="02040604050505020304"/>
              <a:buChar char="•"/>
            </a:pPr>
            <a:r>
              <a:rPr lang="en-US" b="1">
                <a:latin typeface="Times New Roman"/>
                <a:ea typeface="+mn-lt"/>
                <a:cs typeface="+mn-lt"/>
              </a:rPr>
              <a:t>Publication Date:</a:t>
            </a:r>
            <a:r>
              <a:rPr lang="en-US">
                <a:latin typeface="Times New Roman"/>
                <a:ea typeface="+mn-lt"/>
                <a:cs typeface="+mn-lt"/>
              </a:rPr>
              <a:t> [Date of Publication]</a:t>
            </a:r>
            <a:endParaRPr lang="en-US">
              <a:latin typeface="Times New Roman"/>
              <a:cs typeface="Times New Roman"/>
            </a:endParaRPr>
          </a:p>
          <a:p>
            <a:pPr>
              <a:buFont typeface="Arial" panose="02040604050505020304"/>
              <a:buChar char="•"/>
            </a:pPr>
            <a:r>
              <a:rPr lang="en-US" b="1">
                <a:latin typeface="Times New Roman"/>
                <a:ea typeface="+mn-lt"/>
                <a:cs typeface="+mn-lt"/>
              </a:rPr>
              <a:t>Volume/Issue:</a:t>
            </a:r>
            <a:r>
              <a:rPr lang="en-US">
                <a:latin typeface="Times New Roman"/>
                <a:ea typeface="+mn-lt"/>
                <a:cs typeface="+mn-lt"/>
              </a:rPr>
              <a:t> [Volume and Issue Number]</a:t>
            </a:r>
            <a:endParaRPr lang="en-US">
              <a:latin typeface="Times New Roman"/>
              <a:cs typeface="Times New Roman"/>
            </a:endParaRPr>
          </a:p>
          <a:p>
            <a:pPr>
              <a:buFont typeface="Arial" panose="02040604050505020304"/>
              <a:buChar char="•"/>
            </a:pPr>
            <a:r>
              <a:rPr lang="en-US" b="1">
                <a:latin typeface="Times New Roman"/>
                <a:ea typeface="+mn-lt"/>
                <a:cs typeface="+mn-lt"/>
              </a:rPr>
              <a:t>DOI/Link:</a:t>
            </a:r>
            <a:r>
              <a:rPr lang="en-US">
                <a:latin typeface="Times New Roman"/>
                <a:ea typeface="+mn-lt"/>
                <a:cs typeface="+mn-lt"/>
              </a:rPr>
              <a:t> [Link or DOI for reference]</a:t>
            </a:r>
            <a:endParaRPr lang="en-US">
              <a:latin typeface="Times New Roman"/>
              <a:cs typeface="Times New Roman"/>
            </a:endParaRPr>
          </a:p>
          <a:p>
            <a:pPr>
              <a:buFont typeface="Arial" panose="02040604050505020304"/>
              <a:buChar char="•"/>
            </a:pPr>
            <a:r>
              <a:rPr lang="en-US" b="1">
                <a:latin typeface="Times New Roman"/>
                <a:ea typeface="+mn-lt"/>
                <a:cs typeface="+mn-lt"/>
              </a:rPr>
              <a:t>Abstract:</a:t>
            </a:r>
            <a:r>
              <a:rPr lang="en-US" dirty="0">
                <a:latin typeface="Times New Roman"/>
                <a:ea typeface="+mn-lt"/>
                <a:cs typeface="+mn-lt"/>
              </a:rPr>
              <a:t> </a:t>
            </a:r>
            <a:r>
              <a:rPr lang="en-US">
                <a:latin typeface="Times New Roman"/>
                <a:ea typeface="+mn-lt"/>
                <a:cs typeface="+mn-lt"/>
              </a:rPr>
              <a:t>This paper presents the development of smart glasses designed to assist visually impaired individuals by providing real-time object detection, text extraction through OCR, and hands-free navigation. Leveraging the YOLOv5m model for object detection and live camera feeds, the system aims to enhance user autonomy and improve daily mobility through accurate and intuitive features.</a:t>
            </a:r>
            <a:endParaRPr lang="en-US" dirty="0">
              <a:latin typeface="Times New Roman"/>
              <a:ea typeface="+mn-lt"/>
              <a:cs typeface="+mn-lt"/>
            </a:endParaRPr>
          </a:p>
          <a:p>
            <a:pPr>
              <a:buFont typeface="Arial" panose="02040604050505020304"/>
              <a:buChar char="•"/>
            </a:pPr>
            <a:r>
              <a:rPr lang="en-US" b="1">
                <a:latin typeface="Times New Roman"/>
                <a:ea typeface="+mn-lt"/>
                <a:cs typeface="+mn-lt"/>
              </a:rPr>
              <a:t>Key Findings:</a:t>
            </a:r>
            <a:r>
              <a:rPr lang="en-US">
                <a:latin typeface="Times New Roman"/>
                <a:ea typeface="+mn-lt"/>
                <a:cs typeface="+mn-lt"/>
              </a:rPr>
              <a:t> Highlight the most important outcomes or insights from the paper (bullet points).</a:t>
            </a:r>
            <a:endParaRPr lang="en-US">
              <a:latin typeface="Times New Roman"/>
              <a:cs typeface="Times New Roman"/>
            </a:endParaRPr>
          </a:p>
          <a:p>
            <a:pPr>
              <a:buFont typeface="Arial" panose="02040604050505020304"/>
              <a:buChar char="•"/>
            </a:pPr>
            <a:r>
              <a:rPr lang="en-US" b="1">
                <a:latin typeface="Times New Roman"/>
                <a:ea typeface="+mn-lt"/>
                <a:cs typeface="+mn-lt"/>
              </a:rPr>
              <a:t>Relevance:</a:t>
            </a:r>
            <a:r>
              <a:rPr lang="en-US">
                <a:latin typeface="Times New Roman"/>
                <a:ea typeface="+mn-lt"/>
                <a:cs typeface="+mn-lt"/>
              </a:rPr>
              <a:t> Explain how the paper relates to your project and its significance.</a:t>
            </a:r>
            <a:endParaRPr lang="en-US">
              <a:latin typeface="Times New Roman"/>
              <a:cs typeface="Times New Roman"/>
            </a:endParaRPr>
          </a:p>
          <a:p>
            <a:pPr marL="457200" indent="-457200">
              <a:lnSpc>
                <a:spcPct val="150000"/>
              </a:lnSpc>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21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EBCE-AF52-7AF6-2B0D-A52411905B05}"/>
              </a:ext>
            </a:extLst>
          </p:cNvPr>
          <p:cNvSpPr>
            <a:spLocks noGrp="1"/>
          </p:cNvSpPr>
          <p:nvPr>
            <p:ph type="title"/>
          </p:nvPr>
        </p:nvSpPr>
        <p:spPr>
          <a:xfrm>
            <a:off x="528094" y="396449"/>
            <a:ext cx="9692640" cy="1428929"/>
          </a:xfrm>
        </p:spPr>
        <p:txBody>
          <a:bodyPr/>
          <a:lstStyle/>
          <a:p>
            <a:r>
              <a:rPr lang="en-IN" sz="3600" dirty="0">
                <a:latin typeface="Times New Roman"/>
                <a:cs typeface="Times New Roman"/>
              </a:rPr>
              <a:t>Contents</a:t>
            </a:r>
            <a:endParaRPr lang="en-IN" sz="3600" b="0" dirty="0">
              <a:solidFill>
                <a:srgbClr val="000000"/>
              </a:solidFill>
              <a:latin typeface="Times New Roman"/>
              <a:cs typeface="Times New Roman"/>
            </a:endParaRPr>
          </a:p>
          <a:p>
            <a:endParaRPr lang="en-US" dirty="0"/>
          </a:p>
        </p:txBody>
      </p:sp>
      <p:sp>
        <p:nvSpPr>
          <p:cNvPr id="3" name="Content Placeholder 2">
            <a:extLst>
              <a:ext uri="{FF2B5EF4-FFF2-40B4-BE49-F238E27FC236}">
                <a16:creationId xmlns:a16="http://schemas.microsoft.com/office/drawing/2014/main" id="{80B96B51-3844-04B1-F7FE-692DC50FFED1}"/>
              </a:ext>
            </a:extLst>
          </p:cNvPr>
          <p:cNvSpPr>
            <a:spLocks noGrp="1"/>
          </p:cNvSpPr>
          <p:nvPr>
            <p:ph sz="half" idx="1"/>
          </p:nvPr>
        </p:nvSpPr>
        <p:spPr>
          <a:xfrm>
            <a:off x="528094" y="1426633"/>
            <a:ext cx="4480560" cy="4351337"/>
          </a:xfrm>
        </p:spPr>
        <p:txBody>
          <a:bodyPr vert="horz" lIns="91440" tIns="45720" rIns="91440" bIns="45720" rtlCol="0" anchor="t">
            <a:noAutofit/>
          </a:bodyPr>
          <a:lstStyle/>
          <a:p>
            <a:r>
              <a:rPr lang="en-US" sz="1800" dirty="0">
                <a:latin typeface="Times New Roman"/>
                <a:cs typeface="Times New Roman"/>
              </a:rPr>
              <a:t>Abstract</a:t>
            </a:r>
            <a:endParaRPr lang="en-US" sz="1800">
              <a:solidFill>
                <a:srgbClr val="000000"/>
              </a:solidFill>
              <a:latin typeface="Times New Roman"/>
              <a:cs typeface="Times New Roman"/>
            </a:endParaRPr>
          </a:p>
          <a:p>
            <a:r>
              <a:rPr lang="en-IN" sz="1800" dirty="0">
                <a:latin typeface="Times New Roman"/>
                <a:cs typeface="Times New Roman"/>
              </a:rPr>
              <a:t>Objective</a:t>
            </a:r>
            <a:endParaRPr lang="en-US" sz="1800">
              <a:solidFill>
                <a:srgbClr val="000000"/>
              </a:solidFill>
              <a:latin typeface="Times New Roman"/>
              <a:cs typeface="Times New Roman"/>
            </a:endParaRPr>
          </a:p>
          <a:p>
            <a:r>
              <a:rPr lang="en-IN" sz="1800" dirty="0">
                <a:latin typeface="Times New Roman"/>
                <a:cs typeface="Times New Roman"/>
              </a:rPr>
              <a:t>Scope</a:t>
            </a:r>
            <a:endParaRPr lang="en-US" sz="1800">
              <a:solidFill>
                <a:srgbClr val="000000"/>
              </a:solidFill>
              <a:latin typeface="Times New Roman"/>
              <a:cs typeface="Times New Roman"/>
            </a:endParaRPr>
          </a:p>
          <a:p>
            <a:r>
              <a:rPr lang="en-IN" sz="1800" dirty="0">
                <a:latin typeface="Times New Roman"/>
                <a:cs typeface="Times New Roman"/>
              </a:rPr>
              <a:t>Problem Statement</a:t>
            </a:r>
            <a:endParaRPr lang="en-US" sz="1800">
              <a:solidFill>
                <a:srgbClr val="000000"/>
              </a:solidFill>
              <a:latin typeface="Times New Roman"/>
              <a:cs typeface="Times New Roman"/>
            </a:endParaRPr>
          </a:p>
          <a:p>
            <a:r>
              <a:rPr lang="en-IN" sz="1800" dirty="0">
                <a:latin typeface="Times New Roman"/>
                <a:cs typeface="Times New Roman"/>
              </a:rPr>
              <a:t>Basic Concept</a:t>
            </a:r>
            <a:endParaRPr lang="en-US" sz="1800">
              <a:solidFill>
                <a:srgbClr val="000000"/>
              </a:solidFill>
              <a:latin typeface="Times New Roman"/>
              <a:cs typeface="Times New Roman"/>
            </a:endParaRPr>
          </a:p>
          <a:p>
            <a:r>
              <a:rPr lang="en-IN" sz="1800" dirty="0">
                <a:latin typeface="Times New Roman"/>
                <a:cs typeface="Times New Roman"/>
              </a:rPr>
              <a:t>Literature Survey</a:t>
            </a:r>
            <a:endParaRPr lang="en-US" sz="1800">
              <a:solidFill>
                <a:srgbClr val="000000"/>
              </a:solidFill>
              <a:latin typeface="Times New Roman"/>
              <a:cs typeface="Times New Roman"/>
            </a:endParaRPr>
          </a:p>
          <a:p>
            <a:r>
              <a:rPr lang="en-IN" sz="1800" dirty="0">
                <a:latin typeface="Times New Roman"/>
                <a:cs typeface="Times New Roman"/>
              </a:rPr>
              <a:t>Draw Backs in Existing System</a:t>
            </a:r>
            <a:endParaRPr lang="en-US" sz="1800">
              <a:solidFill>
                <a:srgbClr val="000000"/>
              </a:solidFill>
              <a:latin typeface="Times New Roman"/>
              <a:cs typeface="Times New Roman"/>
            </a:endParaRPr>
          </a:p>
          <a:p>
            <a:r>
              <a:rPr lang="en-IN" sz="1800" dirty="0">
                <a:latin typeface="Times New Roman"/>
                <a:cs typeface="Times New Roman"/>
              </a:rPr>
              <a:t>Proposed System</a:t>
            </a:r>
            <a:endParaRPr lang="en-US" sz="1800">
              <a:solidFill>
                <a:srgbClr val="000000"/>
              </a:solidFill>
              <a:latin typeface="Times New Roman"/>
              <a:cs typeface="Times New Roman"/>
            </a:endParaRPr>
          </a:p>
          <a:p>
            <a:r>
              <a:rPr lang="en-IN" sz="1800" dirty="0">
                <a:latin typeface="Times New Roman"/>
                <a:cs typeface="Times New Roman"/>
              </a:rPr>
              <a:t>Methodology</a:t>
            </a:r>
            <a:endParaRPr lang="en-US" sz="1800">
              <a:solidFill>
                <a:srgbClr val="000000"/>
              </a:solidFill>
              <a:latin typeface="Times New Roman"/>
              <a:cs typeface="Times New Roman"/>
            </a:endParaRPr>
          </a:p>
          <a:p>
            <a:r>
              <a:rPr lang="en-IN" sz="1800" dirty="0">
                <a:latin typeface="Times New Roman"/>
                <a:cs typeface="Times New Roman"/>
              </a:rPr>
              <a:t>Algorithm</a:t>
            </a:r>
            <a:endParaRPr lang="en-US" sz="1800">
              <a:solidFill>
                <a:srgbClr val="000000"/>
              </a:solidFill>
              <a:latin typeface="Times New Roman"/>
              <a:cs typeface="Times New Roman"/>
            </a:endParaRPr>
          </a:p>
          <a:p>
            <a:r>
              <a:rPr lang="en-IN" sz="1800" dirty="0">
                <a:latin typeface="Times New Roman"/>
                <a:cs typeface="Times New Roman"/>
              </a:rPr>
              <a:t>Dataset</a:t>
            </a:r>
            <a:endParaRPr lang="en-US" sz="1800">
              <a:solidFill>
                <a:srgbClr val="000000"/>
              </a:solidFill>
              <a:latin typeface="Times New Roman"/>
              <a:cs typeface="Times New Roman"/>
            </a:endParaRPr>
          </a:p>
          <a:p>
            <a:endParaRPr lang="en-IN" sz="1800" dirty="0">
              <a:solidFill>
                <a:srgbClr val="000000"/>
              </a:solidFill>
              <a:latin typeface="Times New Roman"/>
              <a:cs typeface="Times New Roman"/>
            </a:endParaRPr>
          </a:p>
          <a:p>
            <a:endParaRPr lang="en-US" sz="1800" dirty="0">
              <a:latin typeface="Times New Roman"/>
              <a:cs typeface="Times New Roman"/>
            </a:endParaRPr>
          </a:p>
        </p:txBody>
      </p:sp>
      <p:sp>
        <p:nvSpPr>
          <p:cNvPr id="4" name="Content Placeholder 3">
            <a:extLst>
              <a:ext uri="{FF2B5EF4-FFF2-40B4-BE49-F238E27FC236}">
                <a16:creationId xmlns:a16="http://schemas.microsoft.com/office/drawing/2014/main" id="{56240FEA-C77A-94FC-D121-3F01C4F4BAED}"/>
              </a:ext>
            </a:extLst>
          </p:cNvPr>
          <p:cNvSpPr>
            <a:spLocks noGrp="1"/>
          </p:cNvSpPr>
          <p:nvPr>
            <p:ph sz="half" idx="2"/>
          </p:nvPr>
        </p:nvSpPr>
        <p:spPr>
          <a:xfrm>
            <a:off x="5914813" y="1426633"/>
            <a:ext cx="4480560" cy="4351337"/>
          </a:xfrm>
        </p:spPr>
        <p:txBody>
          <a:bodyPr vert="horz" lIns="91440" tIns="45720" rIns="91440" bIns="45720" rtlCol="0" anchor="t">
            <a:normAutofit/>
          </a:bodyPr>
          <a:lstStyle/>
          <a:p>
            <a:r>
              <a:rPr lang="en-IN" sz="1800" dirty="0">
                <a:latin typeface="Times New Roman"/>
                <a:cs typeface="Times New Roman"/>
              </a:rPr>
              <a:t>Implementation</a:t>
            </a:r>
            <a:endParaRPr lang="en-US" sz="1800">
              <a:solidFill>
                <a:srgbClr val="000000"/>
              </a:solidFill>
              <a:latin typeface="Times New Roman"/>
              <a:cs typeface="Times New Roman"/>
            </a:endParaRPr>
          </a:p>
          <a:p>
            <a:r>
              <a:rPr lang="en-IN" sz="1800" dirty="0">
                <a:latin typeface="Times New Roman"/>
                <a:cs typeface="Times New Roman"/>
              </a:rPr>
              <a:t>Results</a:t>
            </a:r>
            <a:endParaRPr lang="en-US" sz="1800">
              <a:solidFill>
                <a:srgbClr val="000000"/>
              </a:solidFill>
              <a:latin typeface="Times New Roman"/>
              <a:cs typeface="Times New Roman"/>
            </a:endParaRPr>
          </a:p>
          <a:p>
            <a:r>
              <a:rPr lang="en-IN" sz="1800" dirty="0">
                <a:latin typeface="Times New Roman"/>
                <a:cs typeface="Times New Roman"/>
              </a:rPr>
              <a:t>Conclusion</a:t>
            </a:r>
            <a:endParaRPr lang="en-US" sz="1800">
              <a:solidFill>
                <a:srgbClr val="000000"/>
              </a:solidFill>
              <a:latin typeface="Times New Roman"/>
              <a:cs typeface="Times New Roman"/>
            </a:endParaRPr>
          </a:p>
          <a:p>
            <a:r>
              <a:rPr lang="en-IN" sz="1800" dirty="0">
                <a:latin typeface="Times New Roman"/>
                <a:cs typeface="Times New Roman"/>
              </a:rPr>
              <a:t>Future Work</a:t>
            </a:r>
            <a:endParaRPr lang="en-US" sz="1800">
              <a:solidFill>
                <a:srgbClr val="000000"/>
              </a:solidFill>
              <a:latin typeface="Times New Roman"/>
              <a:cs typeface="Times New Roman"/>
            </a:endParaRPr>
          </a:p>
          <a:p>
            <a:r>
              <a:rPr lang="en-IN" sz="1800" dirty="0">
                <a:latin typeface="Times New Roman"/>
                <a:cs typeface="Times New Roman"/>
              </a:rPr>
              <a:t>References</a:t>
            </a:r>
            <a:endParaRPr lang="en-US" sz="1800">
              <a:solidFill>
                <a:srgbClr val="000000"/>
              </a:solidFill>
              <a:latin typeface="Times New Roman"/>
              <a:cs typeface="Times New Roman"/>
            </a:endParaRPr>
          </a:p>
          <a:p>
            <a:r>
              <a:rPr lang="en-IN" sz="1800" dirty="0">
                <a:latin typeface="Times New Roman"/>
                <a:cs typeface="Times New Roman"/>
              </a:rPr>
              <a:t>Details of Journal Paper</a:t>
            </a:r>
            <a:endParaRPr lang="en-US" sz="1800">
              <a:solidFill>
                <a:srgbClr val="000000"/>
              </a:solidFill>
              <a:latin typeface="Times New Roman"/>
              <a:cs typeface="Times New Roman"/>
            </a:endParaRPr>
          </a:p>
          <a:p>
            <a:endParaRPr lang="en-US" sz="1800" dirty="0">
              <a:latin typeface="Times New Roman"/>
              <a:cs typeface="Times New Roman"/>
            </a:endParaRPr>
          </a:p>
        </p:txBody>
      </p:sp>
      <p:sp>
        <p:nvSpPr>
          <p:cNvPr id="5" name="Slide Number Placeholder 4">
            <a:extLst>
              <a:ext uri="{FF2B5EF4-FFF2-40B4-BE49-F238E27FC236}">
                <a16:creationId xmlns:a16="http://schemas.microsoft.com/office/drawing/2014/main" id="{5A6FBA9B-E3C4-9F9F-464C-9FAF8C474735}"/>
              </a:ext>
            </a:extLst>
          </p:cNvPr>
          <p:cNvSpPr>
            <a:spLocks noGrp="1"/>
          </p:cNvSpPr>
          <p:nvPr>
            <p:ph type="sldNum" sz="quarter" idx="12"/>
          </p:nvPr>
        </p:nvSpPr>
        <p:spPr/>
        <p:txBody>
          <a:bodyPr/>
          <a:lstStyle/>
          <a:p>
            <a:fld id="{99A98606-10CC-4876-811F-5AF59FAFB594}" type="slidenum">
              <a:rPr lang="en-IN" smtClean="0"/>
              <a:t>2</a:t>
            </a:fld>
            <a:endParaRPr lang="en-IN"/>
          </a:p>
        </p:txBody>
      </p:sp>
      <p:cxnSp>
        <p:nvCxnSpPr>
          <p:cNvPr id="7" name="Straight Connector 6">
            <a:extLst>
              <a:ext uri="{FF2B5EF4-FFF2-40B4-BE49-F238E27FC236}">
                <a16:creationId xmlns:a16="http://schemas.microsoft.com/office/drawing/2014/main" id="{F54BF2A8-D4D6-6DEC-98FF-DB69DB1E3A80}"/>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382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8DE59B-3DCF-E620-D8D6-5EED6EE8042B}"/>
              </a:ext>
            </a:extLst>
          </p:cNvPr>
          <p:cNvSpPr>
            <a:spLocks noGrp="1"/>
          </p:cNvSpPr>
          <p:nvPr>
            <p:ph type="sldNum" sz="quarter" idx="12"/>
          </p:nvPr>
        </p:nvSpPr>
        <p:spPr/>
        <p:txBody>
          <a:bodyPr>
            <a:normAutofit lnSpcReduction="10000"/>
          </a:bodyPr>
          <a:lstStyle/>
          <a:p>
            <a:fld id="{99A98606-10CC-4876-811F-5AF59FAFB594}" type="slidenum">
              <a:rPr lang="en-IN" smtClean="0"/>
              <a:t>20</a:t>
            </a:fld>
            <a:endParaRPr lang="en-IN"/>
          </a:p>
        </p:txBody>
      </p:sp>
      <p:sp>
        <p:nvSpPr>
          <p:cNvPr id="5" name="Rectangle 4">
            <a:extLst>
              <a:ext uri="{FF2B5EF4-FFF2-40B4-BE49-F238E27FC236}">
                <a16:creationId xmlns:a16="http://schemas.microsoft.com/office/drawing/2014/main" id="{8A3A2B94-4725-CDE4-71A2-EB8F6E42FFCC}"/>
              </a:ext>
            </a:extLst>
          </p:cNvPr>
          <p:cNvSpPr/>
          <p:nvPr/>
        </p:nvSpPr>
        <p:spPr>
          <a:xfrm>
            <a:off x="2573223" y="2871910"/>
            <a:ext cx="6428566" cy="1107996"/>
          </a:xfrm>
          <a:prstGeom prst="rect">
            <a:avLst/>
          </a:prstGeom>
          <a:noFill/>
        </p:spPr>
        <p:txBody>
          <a:bodyPr wrap="square">
            <a:spAutoFit/>
          </a:bodyPr>
          <a:lstStyle/>
          <a:p>
            <a:pPr algn="ctr" eaLnBrk="1" fontAlgn="auto" hangingPunct="1">
              <a:spcBef>
                <a:spcPts val="0"/>
              </a:spcBef>
              <a:spcAft>
                <a:spcPts val="0"/>
              </a:spcAft>
              <a:defRPr/>
            </a:pPr>
            <a:r>
              <a:rPr lang="en-US" sz="6600" b="1" spc="50" dirty="0">
                <a:ln w="12700" cmpd="sng">
                  <a:solidFill>
                    <a:schemeClr val="accent6">
                      <a:satMod val="120000"/>
                      <a:shade val="80000"/>
                    </a:schemeClr>
                  </a:solidFill>
                  <a:prstDash val="solid"/>
                </a:ln>
                <a:solidFill>
                  <a:schemeClr val="tx2">
                    <a:lumMod val="25000"/>
                  </a:schemeClr>
                </a:solidFill>
                <a:effectLst>
                  <a:glow rad="53100">
                    <a:schemeClr val="accent6">
                      <a:satMod val="180000"/>
                      <a:alpha val="30000"/>
                    </a:schemeClr>
                  </a:glow>
                </a:effectLst>
                <a:latin typeface="Times New Roman" panose="02020603050405020304" pitchFamily="18" charset="0"/>
                <a:cs typeface="Times New Roman" panose="02020603050405020304" pitchFamily="18" charset="0"/>
              </a:rPr>
              <a:t>Thank Q</a:t>
            </a:r>
          </a:p>
        </p:txBody>
      </p:sp>
    </p:spTree>
    <p:extLst>
      <p:ext uri="{BB962C8B-B14F-4D97-AF65-F5344CB8AC3E}">
        <p14:creationId xmlns:p14="http://schemas.microsoft.com/office/powerpoint/2010/main" val="333987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0FD01B-D4B2-D671-CAE2-B8FEF0B455A6}"/>
              </a:ext>
            </a:extLst>
          </p:cNvPr>
          <p:cNvSpPr>
            <a:spLocks noGrp="1"/>
          </p:cNvSpPr>
          <p:nvPr>
            <p:ph type="title"/>
          </p:nvPr>
        </p:nvSpPr>
        <p:spPr>
          <a:xfrm>
            <a:off x="523861" y="347342"/>
            <a:ext cx="9692640" cy="845047"/>
          </a:xfrm>
        </p:spPr>
        <p:txBody>
          <a:bodyPr>
            <a:normAutofit/>
          </a:bodyPr>
          <a:lstStyle/>
          <a:p>
            <a:r>
              <a:rPr lang="en-IN" sz="3600" dirty="0">
                <a:latin typeface="Times New Roman" panose="02020603050405020304" pitchFamily="18" charset="0"/>
                <a:cs typeface="Times New Roman" panose="02020603050405020304" pitchFamily="18" charset="0"/>
              </a:rPr>
              <a:t>Abstract</a:t>
            </a:r>
          </a:p>
        </p:txBody>
      </p:sp>
      <p:cxnSp>
        <p:nvCxnSpPr>
          <p:cNvPr id="5" name="Straight Connector 4">
            <a:extLst>
              <a:ext uri="{FF2B5EF4-FFF2-40B4-BE49-F238E27FC236}">
                <a16:creationId xmlns:a16="http://schemas.microsoft.com/office/drawing/2014/main" id="{08712C1D-4210-5560-59C8-6A7C5BE2E871}"/>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E3E14FC-7C7E-76A4-F972-AA5F69777984}"/>
              </a:ext>
            </a:extLst>
          </p:cNvPr>
          <p:cNvSpPr>
            <a:spLocks noGrp="1"/>
          </p:cNvSpPr>
          <p:nvPr>
            <p:ph type="sldNum" sz="quarter" idx="12"/>
          </p:nvPr>
        </p:nvSpPr>
        <p:spPr/>
        <p:txBody>
          <a:bodyPr>
            <a:normAutofit lnSpcReduction="10000"/>
          </a:bodyPr>
          <a:lstStyle/>
          <a:p>
            <a:fld id="{99A98606-10CC-4876-811F-5AF59FAFB594}" type="slidenum">
              <a:rPr lang="en-IN" smtClean="0"/>
              <a:t>3</a:t>
            </a:fld>
            <a:endParaRPr lang="en-IN"/>
          </a:p>
        </p:txBody>
      </p:sp>
      <p:sp>
        <p:nvSpPr>
          <p:cNvPr id="6" name="Content Placeholder 2">
            <a:extLst>
              <a:ext uri="{FF2B5EF4-FFF2-40B4-BE49-F238E27FC236}">
                <a16:creationId xmlns:a16="http://schemas.microsoft.com/office/drawing/2014/main" id="{8B170DCF-77FD-1B7A-F61C-B049287853E5}"/>
              </a:ext>
            </a:extLst>
          </p:cNvPr>
          <p:cNvSpPr>
            <a:spLocks noGrp="1"/>
          </p:cNvSpPr>
          <p:nvPr>
            <p:ph idx="1"/>
          </p:nvPr>
        </p:nvSpPr>
        <p:spPr>
          <a:xfrm>
            <a:off x="522188" y="1451826"/>
            <a:ext cx="9332445" cy="5017465"/>
          </a:xfrm>
        </p:spPr>
        <p:txBody>
          <a:bodyPr vert="horz" lIns="91440" tIns="45720" rIns="91440" bIns="45720" rtlCol="0" anchor="t">
            <a:normAutofit/>
          </a:bodyPr>
          <a:lstStyle/>
          <a:p>
            <a:pPr algn="just"/>
            <a:r>
              <a:rPr lang="en-IN" sz="2000" dirty="0">
                <a:latin typeface="Times New Roman"/>
                <a:ea typeface="+mn-lt"/>
                <a:cs typeface="+mn-lt"/>
              </a:rPr>
              <a:t>Smart glasses with integrated voice assistance, GPS, and obstacle detection enable visually impaired individuals to navigate confidently and safely. The glasses provide real-time audio navigation, contextual information for diverse environments, and alerts for nearby hazards. GPS ensures precise location tracking. This wearable technology enhances autonomy, reduces dependence on external help, and represents a transformative leap in assistive technology, significantly improving quality of life and mobility for visually impaired users.</a:t>
            </a:r>
          </a:p>
          <a:p>
            <a:pPr marL="0" indent="0" algn="just">
              <a:buNone/>
            </a:pPr>
            <a:endParaRPr lang="en-US" sz="2000" dirty="0">
              <a:latin typeface="Times New Roman"/>
              <a:ea typeface="+mn-lt"/>
              <a:cs typeface="+mn-lt"/>
            </a:endParaRPr>
          </a:p>
          <a:p>
            <a:r>
              <a:rPr lang="en-IN" sz="2000" b="1" dirty="0">
                <a:latin typeface="Times New Roman"/>
                <a:ea typeface="+mn-lt"/>
                <a:cs typeface="+mn-lt"/>
              </a:rPr>
              <a:t>Keywords</a:t>
            </a:r>
            <a:r>
              <a:rPr lang="en-IN" sz="2000" dirty="0">
                <a:latin typeface="Times New Roman"/>
                <a:cs typeface="Times New Roman"/>
              </a:rPr>
              <a:t>: Integrated voice assistance, Object Detection, Audio navigation, Obstacle detection, GPS tracking, Speech Recognition, OCR Detection, Text to Speech Conversion</a:t>
            </a:r>
            <a:endParaRPr lang="en-US" sz="2000">
              <a:latin typeface="Times New Roman"/>
              <a:cs typeface="Times New Roman"/>
            </a:endParaRPr>
          </a:p>
          <a:p>
            <a:endParaRPr lang="en-IN" dirty="0">
              <a:latin typeface="Times New Roman"/>
              <a:cs typeface="Times New Roman"/>
            </a:endParaRPr>
          </a:p>
        </p:txBody>
      </p:sp>
    </p:spTree>
    <p:extLst>
      <p:ext uri="{BB962C8B-B14F-4D97-AF65-F5344CB8AC3E}">
        <p14:creationId xmlns:p14="http://schemas.microsoft.com/office/powerpoint/2010/main" val="6912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79CE87-F665-D262-87FE-2C432D430DF9}"/>
              </a:ext>
            </a:extLst>
          </p:cNvPr>
          <p:cNvSpPr>
            <a:spLocks noGrp="1"/>
          </p:cNvSpPr>
          <p:nvPr>
            <p:ph type="title"/>
          </p:nvPr>
        </p:nvSpPr>
        <p:spPr>
          <a:xfrm>
            <a:off x="524787" y="346212"/>
            <a:ext cx="9692640" cy="845047"/>
          </a:xfrm>
        </p:spPr>
        <p:txBody>
          <a:bodyPr>
            <a:normAutofit/>
          </a:bodyPr>
          <a:lstStyle/>
          <a:p>
            <a:r>
              <a:rPr lang="en-IN" sz="3600" dirty="0">
                <a:latin typeface="Times New Roman"/>
                <a:cs typeface="Times New Roman"/>
              </a:rPr>
              <a:t>Objective</a:t>
            </a:r>
            <a:endParaRPr lang="en-IN" sz="36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D741771-6159-CFBE-AA1D-984B1D8FF841}"/>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2A90DCCA-E584-F027-35EE-ABED0CC712A8}"/>
              </a:ext>
            </a:extLst>
          </p:cNvPr>
          <p:cNvSpPr>
            <a:spLocks noGrp="1"/>
          </p:cNvSpPr>
          <p:nvPr>
            <p:ph type="sldNum" sz="quarter" idx="12"/>
          </p:nvPr>
        </p:nvSpPr>
        <p:spPr/>
        <p:txBody>
          <a:bodyPr>
            <a:normAutofit lnSpcReduction="10000"/>
          </a:bodyPr>
          <a:lstStyle/>
          <a:p>
            <a:fld id="{99A98606-10CC-4876-811F-5AF59FAFB594}" type="slidenum">
              <a:rPr lang="en-IN" smtClean="0"/>
              <a:t>4</a:t>
            </a:fld>
            <a:endParaRPr lang="en-IN"/>
          </a:p>
        </p:txBody>
      </p:sp>
      <p:sp>
        <p:nvSpPr>
          <p:cNvPr id="2" name="Content Placeholder 2">
            <a:extLst>
              <a:ext uri="{FF2B5EF4-FFF2-40B4-BE49-F238E27FC236}">
                <a16:creationId xmlns:a16="http://schemas.microsoft.com/office/drawing/2014/main" id="{1DC8ABB6-66D1-E7F5-EBA1-EFC26A877615}"/>
              </a:ext>
            </a:extLst>
          </p:cNvPr>
          <p:cNvSpPr>
            <a:spLocks noGrp="1"/>
          </p:cNvSpPr>
          <p:nvPr>
            <p:ph idx="1"/>
          </p:nvPr>
        </p:nvSpPr>
        <p:spPr>
          <a:xfrm>
            <a:off x="524787" y="1559136"/>
            <a:ext cx="9332445" cy="4909926"/>
          </a:xfrm>
        </p:spPr>
        <p:txBody>
          <a:bodyPr vert="horz" lIns="91440" tIns="45720" rIns="91440" bIns="45720" rtlCol="0" anchor="t">
            <a:normAutofit/>
          </a:bodyPr>
          <a:lstStyle/>
          <a:p>
            <a:pPr algn="just"/>
            <a:r>
              <a:rPr lang="en-IN" dirty="0">
                <a:latin typeface="Times New Roman"/>
                <a:cs typeface="Times New Roman"/>
              </a:rPr>
              <a:t>To develop an innovative smart glasses solution that enhances mobility and independence for visually impaired individuals by providing:</a:t>
            </a:r>
            <a:endParaRPr lang="en-US" dirty="0">
              <a:solidFill>
                <a:srgbClr val="000000"/>
              </a:solidFill>
              <a:latin typeface="Times New Roman"/>
              <a:cs typeface="Times New Roman"/>
            </a:endParaRPr>
          </a:p>
          <a:p>
            <a:pPr algn="just"/>
            <a:r>
              <a:rPr lang="en-IN" b="1" dirty="0">
                <a:latin typeface="Times New Roman"/>
                <a:cs typeface="Times New Roman"/>
              </a:rPr>
              <a:t>Real-time Audio Navigation:</a:t>
            </a:r>
            <a:r>
              <a:rPr lang="en-IN" dirty="0">
                <a:latin typeface="Times New Roman"/>
                <a:cs typeface="Times New Roman"/>
              </a:rPr>
              <a:t> Clear directional guidance for seamless movement.</a:t>
            </a:r>
            <a:endParaRPr lang="en-US">
              <a:solidFill>
                <a:srgbClr val="000000"/>
              </a:solidFill>
              <a:latin typeface="Times New Roman"/>
              <a:cs typeface="Times New Roman"/>
            </a:endParaRPr>
          </a:p>
          <a:p>
            <a:pPr algn="just"/>
            <a:r>
              <a:rPr lang="en-IN" b="1" dirty="0">
                <a:latin typeface="Times New Roman"/>
                <a:cs typeface="Times New Roman"/>
              </a:rPr>
              <a:t>Obstacle Detection &amp; Alerts:</a:t>
            </a:r>
            <a:r>
              <a:rPr lang="en-IN" dirty="0">
                <a:latin typeface="Times New Roman"/>
                <a:cs typeface="Times New Roman"/>
              </a:rPr>
              <a:t> Immediate hazard identification to ensure safety.</a:t>
            </a:r>
            <a:endParaRPr lang="en-US">
              <a:solidFill>
                <a:srgbClr val="000000"/>
              </a:solidFill>
              <a:latin typeface="Times New Roman"/>
              <a:cs typeface="Times New Roman"/>
            </a:endParaRPr>
          </a:p>
          <a:p>
            <a:pPr algn="just"/>
            <a:r>
              <a:rPr lang="en-IN" b="1" dirty="0">
                <a:solidFill>
                  <a:srgbClr val="595959"/>
                </a:solidFill>
                <a:latin typeface="Times New Roman"/>
                <a:ea typeface="+mn-lt"/>
                <a:cs typeface="+mn-lt"/>
              </a:rPr>
              <a:t>GPS Tracking</a:t>
            </a:r>
            <a:r>
              <a:rPr lang="en-IN" dirty="0">
                <a:solidFill>
                  <a:srgbClr val="595959"/>
                </a:solidFill>
                <a:latin typeface="Times New Roman"/>
                <a:ea typeface="+mn-lt"/>
                <a:cs typeface="+mn-lt"/>
              </a:rPr>
              <a:t>: Real-time location tracking to monitor user movement accurately.</a:t>
            </a:r>
          </a:p>
          <a:p>
            <a:pPr algn="just"/>
            <a:r>
              <a:rPr lang="en-IN" b="1" dirty="0">
                <a:latin typeface="Times New Roman"/>
                <a:cs typeface="Times New Roman"/>
              </a:rPr>
              <a:t>Contextual Environment Information:</a:t>
            </a:r>
            <a:r>
              <a:rPr lang="en-IN" dirty="0">
                <a:latin typeface="Times New Roman"/>
                <a:cs typeface="Times New Roman"/>
              </a:rPr>
              <a:t> Voice-assisted descriptions of surroundings for better situational awareness.</a:t>
            </a:r>
            <a:endParaRPr lang="en-US">
              <a:solidFill>
                <a:srgbClr val="000000"/>
              </a:solidFill>
              <a:latin typeface="Times New Roman"/>
              <a:cs typeface="Times New Roman"/>
            </a:endParaRPr>
          </a:p>
          <a:p>
            <a:pPr algn="just"/>
            <a:r>
              <a:rPr lang="en-IN" b="1" dirty="0">
                <a:latin typeface="Times New Roman"/>
                <a:cs typeface="Times New Roman"/>
              </a:rPr>
              <a:t>Speech Recognition &amp; OCR:</a:t>
            </a:r>
            <a:r>
              <a:rPr lang="en-IN" dirty="0">
                <a:latin typeface="Times New Roman"/>
                <a:cs typeface="Times New Roman"/>
              </a:rPr>
              <a:t> Enable text reading and interaction with visual content through text-to-speech conversion.</a:t>
            </a:r>
            <a:endParaRPr lang="en-US">
              <a:solidFill>
                <a:srgbClr val="000000"/>
              </a:solidFill>
              <a:latin typeface="Times New Roman"/>
              <a:cs typeface="Times New Roman"/>
            </a:endParaRPr>
          </a:p>
          <a:p>
            <a:pPr algn="just"/>
            <a:r>
              <a:rPr lang="en-IN" dirty="0">
                <a:latin typeface="Times New Roman"/>
                <a:cs typeface="Times New Roman"/>
              </a:rPr>
              <a:t>This project aims to improve autonomy and reduce reliance on external assistance, fostering confidence and enhancing the overall quality of life.</a:t>
            </a:r>
            <a:endParaRPr lang="en-US">
              <a:solidFill>
                <a:srgbClr val="000000"/>
              </a:solidFill>
              <a:latin typeface="Times New Roman"/>
              <a:cs typeface="Times New Roman"/>
            </a:endParaRPr>
          </a:p>
          <a:p>
            <a:pPr algn="just"/>
            <a:endParaRPr lang="en-IN" dirty="0">
              <a:solidFill>
                <a:srgbClr val="000000"/>
              </a:solidFill>
              <a:latin typeface="Times New Roman"/>
              <a:cs typeface="Times New Roman"/>
            </a:endParaRPr>
          </a:p>
          <a:p>
            <a:pPr algn="just"/>
            <a:endParaRPr lang="en-US" dirty="0">
              <a:latin typeface="Times New Roman"/>
            </a:endParaRPr>
          </a:p>
        </p:txBody>
      </p:sp>
    </p:spTree>
    <p:extLst>
      <p:ext uri="{BB962C8B-B14F-4D97-AF65-F5344CB8AC3E}">
        <p14:creationId xmlns:p14="http://schemas.microsoft.com/office/powerpoint/2010/main" val="777557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C75A47-27AC-5187-BD24-69C2D17D668B}"/>
              </a:ext>
            </a:extLst>
          </p:cNvPr>
          <p:cNvSpPr>
            <a:spLocks noGrp="1"/>
          </p:cNvSpPr>
          <p:nvPr>
            <p:ph type="sldNum" sz="quarter" idx="12"/>
          </p:nvPr>
        </p:nvSpPr>
        <p:spPr/>
        <p:txBody>
          <a:bodyPr>
            <a:normAutofit lnSpcReduction="10000"/>
          </a:bodyPr>
          <a:lstStyle/>
          <a:p>
            <a:fld id="{99A98606-10CC-4876-811F-5AF59FAFB594}" type="slidenum">
              <a:rPr lang="en-IN" smtClean="0"/>
              <a:t>5</a:t>
            </a:fld>
            <a:endParaRPr lang="en-IN"/>
          </a:p>
        </p:txBody>
      </p:sp>
      <p:sp>
        <p:nvSpPr>
          <p:cNvPr id="5" name="Title 1">
            <a:extLst>
              <a:ext uri="{FF2B5EF4-FFF2-40B4-BE49-F238E27FC236}">
                <a16:creationId xmlns:a16="http://schemas.microsoft.com/office/drawing/2014/main" id="{C83BC89B-7718-559D-CB3A-42ACF4D4579A}"/>
              </a:ext>
            </a:extLst>
          </p:cNvPr>
          <p:cNvSpPr>
            <a:spLocks noGrp="1"/>
          </p:cNvSpPr>
          <p:nvPr>
            <p:ph type="title"/>
          </p:nvPr>
        </p:nvSpPr>
        <p:spPr>
          <a:xfrm>
            <a:off x="524787" y="346212"/>
            <a:ext cx="6739613" cy="845047"/>
          </a:xfrm>
        </p:spPr>
        <p:txBody>
          <a:bodyPr>
            <a:normAutofit/>
          </a:bodyPr>
          <a:lstStyle/>
          <a:p>
            <a:r>
              <a:rPr lang="en-IN" sz="3600">
                <a:latin typeface="Times New Roman"/>
                <a:cs typeface="Times New Roman"/>
              </a:rPr>
              <a:t>Scope </a:t>
            </a:r>
          </a:p>
        </p:txBody>
      </p:sp>
      <p:cxnSp>
        <p:nvCxnSpPr>
          <p:cNvPr id="6" name="Straight Connector 5">
            <a:extLst>
              <a:ext uri="{FF2B5EF4-FFF2-40B4-BE49-F238E27FC236}">
                <a16:creationId xmlns:a16="http://schemas.microsoft.com/office/drawing/2014/main" id="{23A18EA4-96C9-F206-C2A8-9ED720B54234}"/>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EE28F97-BA95-77F0-FCC6-06B11F67656A}"/>
              </a:ext>
            </a:extLst>
          </p:cNvPr>
          <p:cNvSpPr>
            <a:spLocks noGrp="1"/>
          </p:cNvSpPr>
          <p:nvPr>
            <p:ph idx="1"/>
          </p:nvPr>
        </p:nvSpPr>
        <p:spPr>
          <a:xfrm>
            <a:off x="523189" y="1471386"/>
            <a:ext cx="9217152" cy="4899984"/>
          </a:xfrm>
        </p:spPr>
        <p:txBody>
          <a:bodyPr vert="horz" lIns="91440" tIns="45720" rIns="91440" bIns="45720" rtlCol="0" anchor="t">
            <a:noAutofit/>
          </a:bodyPr>
          <a:lstStyle/>
          <a:p>
            <a:r>
              <a:rPr lang="en-US" sz="1800" b="1">
                <a:latin typeface="Times New Roman"/>
                <a:ea typeface="+mn-lt"/>
                <a:cs typeface="+mn-lt"/>
              </a:rPr>
              <a:t>Target Users</a:t>
            </a:r>
            <a:r>
              <a:rPr lang="en-US" sz="1800">
                <a:latin typeface="Times New Roman"/>
                <a:ea typeface="+mn-lt"/>
                <a:cs typeface="+mn-lt"/>
              </a:rPr>
              <a:t>: Visually impaired individuals seeking enhanced mobility and independence.</a:t>
            </a:r>
            <a:endParaRPr lang="en-US" sz="1800">
              <a:latin typeface="Times New Roman"/>
              <a:cs typeface="Times New Roman" panose="02020603050405020304" pitchFamily="18" charset="0"/>
            </a:endParaRPr>
          </a:p>
          <a:p>
            <a:r>
              <a:rPr lang="en-US" sz="1800" b="1">
                <a:latin typeface="Times New Roman"/>
                <a:ea typeface="+mn-lt"/>
                <a:cs typeface="+mn-lt"/>
              </a:rPr>
              <a:t>Core Features</a:t>
            </a:r>
            <a:r>
              <a:rPr lang="en-US" sz="1800">
                <a:latin typeface="Times New Roman"/>
                <a:ea typeface="+mn-lt"/>
                <a:cs typeface="+mn-lt"/>
              </a:rPr>
              <a:t>:</a:t>
            </a:r>
            <a:endParaRPr lang="en-US" sz="1800">
              <a:latin typeface="Times New Roman"/>
              <a:cs typeface="Times New Roman"/>
            </a:endParaRPr>
          </a:p>
          <a:p>
            <a:r>
              <a:rPr lang="en-US" sz="1800" b="1">
                <a:latin typeface="Times New Roman"/>
                <a:ea typeface="+mn-lt"/>
                <a:cs typeface="+mn-lt"/>
              </a:rPr>
              <a:t>Object Detection</a:t>
            </a:r>
            <a:r>
              <a:rPr lang="en-US" sz="1800">
                <a:latin typeface="Times New Roman"/>
                <a:ea typeface="+mn-lt"/>
                <a:cs typeface="+mn-lt"/>
              </a:rPr>
              <a:t>: Real-time identification of nearby hazards.</a:t>
            </a:r>
            <a:endParaRPr lang="en-US" sz="1800">
              <a:latin typeface="Times New Roman"/>
              <a:cs typeface="Times New Roman"/>
            </a:endParaRPr>
          </a:p>
          <a:p>
            <a:r>
              <a:rPr lang="en-US" sz="1800" b="1">
                <a:latin typeface="Times New Roman"/>
                <a:ea typeface="+mn-lt"/>
                <a:cs typeface="+mn-lt"/>
              </a:rPr>
              <a:t>OCR (Optical Character Recognition)</a:t>
            </a:r>
            <a:r>
              <a:rPr lang="en-US" sz="1800">
                <a:latin typeface="Times New Roman"/>
                <a:ea typeface="+mn-lt"/>
                <a:cs typeface="+mn-lt"/>
              </a:rPr>
              <a:t>: Reading and converting text to speech.</a:t>
            </a:r>
            <a:endParaRPr lang="en-US" sz="1800">
              <a:latin typeface="Times New Roman"/>
              <a:cs typeface="Times New Roman"/>
            </a:endParaRPr>
          </a:p>
          <a:p>
            <a:r>
              <a:rPr lang="en-US" sz="1800" b="1">
                <a:latin typeface="Times New Roman"/>
                <a:ea typeface="+mn-lt"/>
                <a:cs typeface="+mn-lt"/>
              </a:rPr>
              <a:t>GPS Tracking</a:t>
            </a:r>
            <a:r>
              <a:rPr lang="en-US" sz="1800">
                <a:latin typeface="Times New Roman"/>
                <a:ea typeface="+mn-lt"/>
                <a:cs typeface="+mn-lt"/>
              </a:rPr>
              <a:t>: Real-time user location monitoring.</a:t>
            </a:r>
            <a:endParaRPr lang="en-US" sz="1800">
              <a:latin typeface="Times New Roman"/>
              <a:cs typeface="Times New Roman"/>
            </a:endParaRPr>
          </a:p>
          <a:p>
            <a:r>
              <a:rPr lang="en-US" sz="1800" b="1">
                <a:latin typeface="Times New Roman"/>
                <a:ea typeface="+mn-lt"/>
                <a:cs typeface="+mn-lt"/>
              </a:rPr>
              <a:t>Audio Feedback</a:t>
            </a:r>
            <a:r>
              <a:rPr lang="en-US" sz="1800">
                <a:latin typeface="Times New Roman"/>
                <a:ea typeface="+mn-lt"/>
                <a:cs typeface="+mn-lt"/>
              </a:rPr>
              <a:t>: Contextual information and alerts for safety.</a:t>
            </a:r>
            <a:endParaRPr lang="en-US" sz="1800">
              <a:latin typeface="Times New Roman"/>
              <a:cs typeface="Times New Roman"/>
            </a:endParaRPr>
          </a:p>
          <a:p>
            <a:r>
              <a:rPr lang="en-US" sz="1800" b="1">
                <a:latin typeface="Times New Roman"/>
                <a:ea typeface="+mn-lt"/>
                <a:cs typeface="+mn-lt"/>
              </a:rPr>
              <a:t>Technology Stack</a:t>
            </a:r>
            <a:r>
              <a:rPr lang="en-US" sz="1800">
                <a:latin typeface="Times New Roman"/>
                <a:ea typeface="+mn-lt"/>
                <a:cs typeface="+mn-lt"/>
              </a:rPr>
              <a:t>: Generative AI, IoT, Machine Learning, Deep Learning, and GPS integration.</a:t>
            </a:r>
            <a:endParaRPr lang="en-US" sz="1800">
              <a:latin typeface="Times New Roman"/>
              <a:cs typeface="Times New Roman"/>
            </a:endParaRPr>
          </a:p>
          <a:p>
            <a:r>
              <a:rPr lang="en-US" sz="1800" b="1">
                <a:latin typeface="Times New Roman"/>
                <a:ea typeface="+mn-lt"/>
                <a:cs typeface="+mn-lt"/>
              </a:rPr>
              <a:t>Future Enhancements</a:t>
            </a:r>
            <a:r>
              <a:rPr lang="en-US" sz="1800">
                <a:latin typeface="Times New Roman"/>
                <a:ea typeface="+mn-lt"/>
                <a:cs typeface="+mn-lt"/>
              </a:rPr>
              <a:t>: Expansion into facial recognition, indoor/outdoor navigation, and multilingual support.</a:t>
            </a:r>
            <a:endParaRPr lang="en-US" sz="1800">
              <a:latin typeface="Times New Roman"/>
              <a:cs typeface="Times New Roman"/>
            </a:endParaRPr>
          </a:p>
          <a:p>
            <a:r>
              <a:rPr lang="en-US" sz="1800" b="1">
                <a:latin typeface="Times New Roman"/>
                <a:ea typeface="+mn-lt"/>
                <a:cs typeface="+mn-lt"/>
              </a:rPr>
              <a:t>Impact</a:t>
            </a:r>
            <a:r>
              <a:rPr lang="en-US" sz="1800">
                <a:latin typeface="Times New Roman"/>
                <a:ea typeface="+mn-lt"/>
                <a:cs typeface="+mn-lt"/>
              </a:rPr>
              <a:t>: Empower users with greater mobility, self-reliance, and confidence in daily activities.</a:t>
            </a:r>
            <a:endParaRPr lang="en-US" sz="1800">
              <a:latin typeface="Times New Roman"/>
              <a:cs typeface="Times New Roman"/>
            </a:endParaRPr>
          </a:p>
          <a:p>
            <a:pPr>
              <a:lnSpc>
                <a:spcPct val="11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58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F16DF-4A0B-6E08-7AD5-FFE690B7CF25}"/>
              </a:ext>
            </a:extLst>
          </p:cNvPr>
          <p:cNvSpPr>
            <a:spLocks noGrp="1"/>
          </p:cNvSpPr>
          <p:nvPr>
            <p:ph type="title"/>
          </p:nvPr>
        </p:nvSpPr>
        <p:spPr>
          <a:xfrm>
            <a:off x="528094" y="-238551"/>
            <a:ext cx="9692640" cy="1428929"/>
          </a:xfrm>
        </p:spPr>
        <p:txBody>
          <a:bodyPr>
            <a:normAutofit/>
          </a:bodyPr>
          <a:lstStyle/>
          <a:p>
            <a:r>
              <a:rPr lang="en-US" sz="3600">
                <a:latin typeface="Times New Roman"/>
                <a:cs typeface="Times New Roman"/>
              </a:rPr>
              <a:t>Problem Statement</a:t>
            </a:r>
          </a:p>
        </p:txBody>
      </p:sp>
      <p:sp>
        <p:nvSpPr>
          <p:cNvPr id="3" name="Content Placeholder 2">
            <a:extLst>
              <a:ext uri="{FF2B5EF4-FFF2-40B4-BE49-F238E27FC236}">
                <a16:creationId xmlns:a16="http://schemas.microsoft.com/office/drawing/2014/main" id="{4968ABD2-E2C0-27E4-4B72-89AC4A95A214}"/>
              </a:ext>
            </a:extLst>
          </p:cNvPr>
          <p:cNvSpPr>
            <a:spLocks noGrp="1"/>
          </p:cNvSpPr>
          <p:nvPr>
            <p:ph idx="1"/>
          </p:nvPr>
        </p:nvSpPr>
        <p:spPr>
          <a:xfrm>
            <a:off x="528094" y="1546578"/>
            <a:ext cx="10232528" cy="4351337"/>
          </a:xfrm>
        </p:spPr>
        <p:txBody>
          <a:bodyPr vert="horz" lIns="91440" tIns="45720" rIns="91440" bIns="45720" rtlCol="0" anchor="t">
            <a:normAutofit fontScale="92500"/>
          </a:bodyPr>
          <a:lstStyle/>
          <a:p>
            <a:pPr algn="just"/>
            <a:r>
              <a:rPr lang="en-US" sz="2400">
                <a:ea typeface="+mn-lt"/>
                <a:cs typeface="+mn-lt"/>
              </a:rPr>
              <a:t>Visually impaired individuals face significant challenges in navigating unfamiliar environments, identifying obstacles, and reading text, which often leads to reduced mobility and increased dependence on external assistance. Traditional aids, such as canes and guide dogs, offer limited functionality and fail to provide comprehensive environmental awareness or real-time feedback. Many technological solutions also lack continuous hazard detection, contextual information, and speech-based navigation, essential for safety and independence. This project aims to bridge these gaps by developing smart glasses with real-time audio guidance, obstacle detection, OCR-based text reading, and GPS tracking. By enhancing situational awareness and offering immediate feedback, the solution seeks to empower visually impaired users with greater mobility, safety, and self-reliance, improving their overall quality of life.</a:t>
            </a:r>
            <a:endParaRPr lang="en-US" sz="2400" dirty="0"/>
          </a:p>
          <a:p>
            <a:pPr algn="just"/>
            <a:endParaRPr lang="en-US" sz="2400" dirty="0"/>
          </a:p>
        </p:txBody>
      </p:sp>
      <p:sp>
        <p:nvSpPr>
          <p:cNvPr id="4" name="Slide Number Placeholder 3">
            <a:extLst>
              <a:ext uri="{FF2B5EF4-FFF2-40B4-BE49-F238E27FC236}">
                <a16:creationId xmlns:a16="http://schemas.microsoft.com/office/drawing/2014/main" id="{E83CE8D1-D416-AE64-5931-2364751CB4C9}"/>
              </a:ext>
            </a:extLst>
          </p:cNvPr>
          <p:cNvSpPr>
            <a:spLocks noGrp="1"/>
          </p:cNvSpPr>
          <p:nvPr>
            <p:ph type="sldNum" sz="quarter" idx="12"/>
          </p:nvPr>
        </p:nvSpPr>
        <p:spPr/>
        <p:txBody>
          <a:bodyPr/>
          <a:lstStyle/>
          <a:p>
            <a:fld id="{99A98606-10CC-4876-811F-5AF59FAFB594}" type="slidenum">
              <a:rPr lang="en-IN" smtClean="0"/>
              <a:t>6</a:t>
            </a:fld>
            <a:endParaRPr lang="en-IN"/>
          </a:p>
        </p:txBody>
      </p:sp>
      <p:cxnSp>
        <p:nvCxnSpPr>
          <p:cNvPr id="6" name="Straight Connector 5">
            <a:extLst>
              <a:ext uri="{FF2B5EF4-FFF2-40B4-BE49-F238E27FC236}">
                <a16:creationId xmlns:a16="http://schemas.microsoft.com/office/drawing/2014/main" id="{E62CBC0D-6734-22D2-3FC0-FA9C080A1E78}"/>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8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26B75-CF76-6017-B5A2-9E75C84DF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2EF53-BB38-F7D4-F233-B051874845BC}"/>
              </a:ext>
            </a:extLst>
          </p:cNvPr>
          <p:cNvSpPr>
            <a:spLocks noGrp="1"/>
          </p:cNvSpPr>
          <p:nvPr>
            <p:ph type="title"/>
          </p:nvPr>
        </p:nvSpPr>
        <p:spPr>
          <a:xfrm>
            <a:off x="528094" y="-238551"/>
            <a:ext cx="9692640" cy="1428929"/>
          </a:xfrm>
        </p:spPr>
        <p:txBody>
          <a:bodyPr>
            <a:normAutofit/>
          </a:bodyPr>
          <a:lstStyle/>
          <a:p>
            <a:r>
              <a:rPr lang="en-US" sz="3600">
                <a:latin typeface="Times New Roman"/>
                <a:cs typeface="Times New Roman"/>
              </a:rPr>
              <a:t>Basic Concept</a:t>
            </a:r>
          </a:p>
        </p:txBody>
      </p:sp>
      <p:sp>
        <p:nvSpPr>
          <p:cNvPr id="3" name="Content Placeholder 2">
            <a:extLst>
              <a:ext uri="{FF2B5EF4-FFF2-40B4-BE49-F238E27FC236}">
                <a16:creationId xmlns:a16="http://schemas.microsoft.com/office/drawing/2014/main" id="{229B6E41-6603-2C1B-E9CC-5AE432C78457}"/>
              </a:ext>
            </a:extLst>
          </p:cNvPr>
          <p:cNvSpPr>
            <a:spLocks noGrp="1"/>
          </p:cNvSpPr>
          <p:nvPr>
            <p:ph idx="1"/>
          </p:nvPr>
        </p:nvSpPr>
        <p:spPr>
          <a:xfrm>
            <a:off x="528094" y="1546578"/>
            <a:ext cx="10232528" cy="4351337"/>
          </a:xfrm>
        </p:spPr>
        <p:txBody>
          <a:bodyPr vert="horz" lIns="91440" tIns="45720" rIns="91440" bIns="45720" rtlCol="0" anchor="t">
            <a:noAutofit/>
          </a:bodyPr>
          <a:lstStyle/>
          <a:p>
            <a:pPr algn="just"/>
            <a:r>
              <a:rPr lang="en-US" sz="2400">
                <a:latin typeface="Times New Roman"/>
                <a:ea typeface="+mn-lt"/>
                <a:cs typeface="+mn-lt"/>
              </a:rPr>
              <a:t>The project focuses on developing smart glasses designed to assist visually impaired individuals by providing:</a:t>
            </a:r>
            <a:endParaRPr lang="en-US" sz="2400" dirty="0">
              <a:latin typeface="Times New Roman"/>
              <a:cs typeface="Times New Roman"/>
            </a:endParaRPr>
          </a:p>
          <a:p>
            <a:pPr algn="just"/>
            <a:r>
              <a:rPr lang="en-US" sz="2400" b="1">
                <a:latin typeface="Times New Roman"/>
                <a:ea typeface="+mn-lt"/>
                <a:cs typeface="+mn-lt"/>
              </a:rPr>
              <a:t>Real-time Audio Navigation</a:t>
            </a:r>
            <a:r>
              <a:rPr lang="en-US" sz="2400">
                <a:latin typeface="Times New Roman"/>
                <a:ea typeface="+mn-lt"/>
                <a:cs typeface="+mn-lt"/>
              </a:rPr>
              <a:t>: Voice-guided instructions for safe mobility.</a:t>
            </a:r>
            <a:endParaRPr lang="en-US" sz="2400" dirty="0">
              <a:latin typeface="Times New Roman"/>
              <a:cs typeface="Times New Roman"/>
            </a:endParaRPr>
          </a:p>
          <a:p>
            <a:pPr algn="just"/>
            <a:r>
              <a:rPr lang="en-US" sz="2400" b="1">
                <a:latin typeface="Times New Roman"/>
                <a:ea typeface="+mn-lt"/>
                <a:cs typeface="+mn-lt"/>
              </a:rPr>
              <a:t>Obstacle Detection</a:t>
            </a:r>
            <a:r>
              <a:rPr lang="en-US" sz="2400">
                <a:latin typeface="Times New Roman"/>
                <a:ea typeface="+mn-lt"/>
                <a:cs typeface="+mn-lt"/>
              </a:rPr>
              <a:t>: Immediate alerts for hazards to ensure safety.</a:t>
            </a:r>
            <a:endParaRPr lang="en-US" sz="2400" dirty="0">
              <a:latin typeface="Times New Roman"/>
              <a:cs typeface="Times New Roman"/>
            </a:endParaRPr>
          </a:p>
          <a:p>
            <a:pPr algn="just"/>
            <a:r>
              <a:rPr lang="en-US" sz="2400" b="1">
                <a:latin typeface="Times New Roman"/>
                <a:ea typeface="+mn-lt"/>
                <a:cs typeface="+mn-lt"/>
              </a:rPr>
              <a:t>OCR (Optical Character Recognition)</a:t>
            </a:r>
            <a:r>
              <a:rPr lang="en-US" sz="2400">
                <a:latin typeface="Times New Roman"/>
                <a:ea typeface="+mn-lt"/>
                <a:cs typeface="+mn-lt"/>
              </a:rPr>
              <a:t>: Converts printed or digital text into speech for text reading.</a:t>
            </a:r>
            <a:endParaRPr lang="en-US" sz="2400" dirty="0">
              <a:latin typeface="Times New Roman"/>
              <a:cs typeface="Times New Roman"/>
            </a:endParaRPr>
          </a:p>
          <a:p>
            <a:pPr algn="just"/>
            <a:r>
              <a:rPr lang="en-US" sz="2400" b="1">
                <a:latin typeface="Times New Roman"/>
                <a:ea typeface="+mn-lt"/>
                <a:cs typeface="+mn-lt"/>
              </a:rPr>
              <a:t>GPS Tracking</a:t>
            </a:r>
            <a:r>
              <a:rPr lang="en-US" sz="2400">
                <a:latin typeface="Times New Roman"/>
                <a:ea typeface="+mn-lt"/>
                <a:cs typeface="+mn-lt"/>
              </a:rPr>
              <a:t>: Monitors the user’s location to enhance situational awareness.</a:t>
            </a:r>
            <a:endParaRPr lang="en-US" sz="2400" dirty="0">
              <a:latin typeface="Times New Roman"/>
              <a:cs typeface="Times New Roman"/>
            </a:endParaRPr>
          </a:p>
          <a:p>
            <a:pPr algn="just"/>
            <a:r>
              <a:rPr lang="en-US" sz="2400">
                <a:latin typeface="Times New Roman"/>
                <a:ea typeface="+mn-lt"/>
                <a:cs typeface="+mn-lt"/>
              </a:rPr>
              <a:t>By integrating speech recognition, machine learning, and IoT technologies, the glasses aim to enhance mobility, safety, and independence for visually impaired users in diverse environments.</a:t>
            </a:r>
            <a:endParaRPr lang="en-US" sz="2400" dirty="0">
              <a:latin typeface="Times New Roman"/>
              <a:cs typeface="Times New Roman"/>
            </a:endParaRPr>
          </a:p>
          <a:p>
            <a:pPr algn="just"/>
            <a:endParaRPr lang="en-US" sz="2400" dirty="0">
              <a:latin typeface="Times New Roman"/>
              <a:cs typeface="Times New Roman"/>
            </a:endParaRPr>
          </a:p>
        </p:txBody>
      </p:sp>
      <p:sp>
        <p:nvSpPr>
          <p:cNvPr id="4" name="Slide Number Placeholder 3">
            <a:extLst>
              <a:ext uri="{FF2B5EF4-FFF2-40B4-BE49-F238E27FC236}">
                <a16:creationId xmlns:a16="http://schemas.microsoft.com/office/drawing/2014/main" id="{935217DC-8536-08EB-7535-AFF54FB040F3}"/>
              </a:ext>
            </a:extLst>
          </p:cNvPr>
          <p:cNvSpPr>
            <a:spLocks noGrp="1"/>
          </p:cNvSpPr>
          <p:nvPr>
            <p:ph type="sldNum" sz="quarter" idx="12"/>
          </p:nvPr>
        </p:nvSpPr>
        <p:spPr/>
        <p:txBody>
          <a:bodyPr/>
          <a:lstStyle/>
          <a:p>
            <a:fld id="{99A98606-10CC-4876-811F-5AF59FAFB594}" type="slidenum">
              <a:rPr lang="en-IN" smtClean="0"/>
              <a:t>7</a:t>
            </a:fld>
            <a:endParaRPr lang="en-IN"/>
          </a:p>
        </p:txBody>
      </p:sp>
      <p:cxnSp>
        <p:nvCxnSpPr>
          <p:cNvPr id="6" name="Straight Connector 5">
            <a:extLst>
              <a:ext uri="{FF2B5EF4-FFF2-40B4-BE49-F238E27FC236}">
                <a16:creationId xmlns:a16="http://schemas.microsoft.com/office/drawing/2014/main" id="{7EC8CBE4-CBD8-9FD7-E023-1098F397BF9A}"/>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24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4CB67-E586-1D9F-AC7F-31C1A3CAE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B0B3A-78D8-A7E3-EDF4-8F3B39B47F83}"/>
              </a:ext>
            </a:extLst>
          </p:cNvPr>
          <p:cNvSpPr>
            <a:spLocks noGrp="1"/>
          </p:cNvSpPr>
          <p:nvPr>
            <p:ph type="title"/>
          </p:nvPr>
        </p:nvSpPr>
        <p:spPr>
          <a:xfrm>
            <a:off x="528094" y="-238551"/>
            <a:ext cx="9692640" cy="1428929"/>
          </a:xfrm>
        </p:spPr>
        <p:txBody>
          <a:bodyPr>
            <a:normAutofit/>
          </a:bodyPr>
          <a:lstStyle/>
          <a:p>
            <a:r>
              <a:rPr lang="en-US" sz="3600">
                <a:latin typeface="Times New Roman"/>
                <a:cs typeface="Times New Roman"/>
              </a:rPr>
              <a:t>Literature Survey</a:t>
            </a:r>
            <a:endParaRPr lang="en-US" sz="3600" dirty="0">
              <a:latin typeface="Times New Roman"/>
              <a:cs typeface="Times New Roman"/>
            </a:endParaRPr>
          </a:p>
        </p:txBody>
      </p:sp>
      <p:graphicFrame>
        <p:nvGraphicFramePr>
          <p:cNvPr id="7" name="Content Placeholder 6">
            <a:extLst>
              <a:ext uri="{FF2B5EF4-FFF2-40B4-BE49-F238E27FC236}">
                <a16:creationId xmlns:a16="http://schemas.microsoft.com/office/drawing/2014/main" id="{B946E14B-B7FC-7BA4-6F97-5D0B2F69140D}"/>
              </a:ext>
            </a:extLst>
          </p:cNvPr>
          <p:cNvGraphicFramePr>
            <a:graphicFrameLocks noGrp="1"/>
          </p:cNvGraphicFramePr>
          <p:nvPr>
            <p:ph idx="1"/>
            <p:extLst>
              <p:ext uri="{D42A27DB-BD31-4B8C-83A1-F6EECF244321}">
                <p14:modId xmlns:p14="http://schemas.microsoft.com/office/powerpoint/2010/main" val="1002058962"/>
              </p:ext>
            </p:extLst>
          </p:nvPr>
        </p:nvGraphicFramePr>
        <p:xfrm>
          <a:off x="1319388" y="1573388"/>
          <a:ext cx="9231215" cy="3056002"/>
        </p:xfrm>
        <a:graphic>
          <a:graphicData uri="http://schemas.openxmlformats.org/drawingml/2006/table">
            <a:tbl>
              <a:tblPr bandRow="1">
                <a:tableStyleId>{5C22544A-7EE6-4342-B048-85BDC9FD1C3A}</a:tableStyleId>
              </a:tblPr>
              <a:tblGrid>
                <a:gridCol w="1099981">
                  <a:extLst>
                    <a:ext uri="{9D8B030D-6E8A-4147-A177-3AD203B41FA5}">
                      <a16:colId xmlns:a16="http://schemas.microsoft.com/office/drawing/2014/main" val="3384130700"/>
                    </a:ext>
                  </a:extLst>
                </a:gridCol>
                <a:gridCol w="2900931">
                  <a:extLst>
                    <a:ext uri="{9D8B030D-6E8A-4147-A177-3AD203B41FA5}">
                      <a16:colId xmlns:a16="http://schemas.microsoft.com/office/drawing/2014/main" val="3811044186"/>
                    </a:ext>
                  </a:extLst>
                </a:gridCol>
                <a:gridCol w="2997988">
                  <a:extLst>
                    <a:ext uri="{9D8B030D-6E8A-4147-A177-3AD203B41FA5}">
                      <a16:colId xmlns:a16="http://schemas.microsoft.com/office/drawing/2014/main" val="3904399076"/>
                    </a:ext>
                  </a:extLst>
                </a:gridCol>
                <a:gridCol w="2232315">
                  <a:extLst>
                    <a:ext uri="{9D8B030D-6E8A-4147-A177-3AD203B41FA5}">
                      <a16:colId xmlns:a16="http://schemas.microsoft.com/office/drawing/2014/main" val="2708900733"/>
                    </a:ext>
                  </a:extLst>
                </a:gridCol>
              </a:tblGrid>
              <a:tr h="486797">
                <a:tc>
                  <a:txBody>
                    <a:bodyPr/>
                    <a:lstStyle/>
                    <a:p>
                      <a:pPr algn="l" eaLnBrk="1" latinLnBrk="0" hangingPunct="1"/>
                      <a:endParaRPr lang="en-US" sz="2000" dirty="0">
                        <a:solidFill>
                          <a:srgbClr val="404040"/>
                        </a:solidFill>
                        <a:effectLst/>
                      </a:endParaRPr>
                    </a:p>
                  </a:txBody>
                  <a:tcPr marL="0" marR="0" marT="0" marB="0" anchor="ctr">
                    <a:lnL>
                      <a:noFill/>
                    </a:lnL>
                    <a:lnR>
                      <a:noFill/>
                    </a:lnR>
                    <a:lnT>
                      <a:noFill/>
                    </a:lnT>
                    <a:lnB>
                      <a:noFill/>
                    </a:lnB>
                    <a:noFill/>
                  </a:tcPr>
                </a:tc>
                <a:tc>
                  <a:txBody>
                    <a:bodyPr/>
                    <a:lstStyle/>
                    <a:p>
                      <a:pPr algn="l" eaLnBrk="1" latinLnBrk="0" hangingPunct="1"/>
                      <a:endParaRPr lang="en-US" sz="20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20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2000" dirty="0">
                        <a:solidFill>
                          <a:srgbClr val="404040"/>
                        </a:solidFill>
                        <a:effectLst/>
                        <a:latin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2757952754"/>
                  </a:ext>
                </a:extLst>
              </a:tr>
              <a:tr h="847387">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000000"/>
                        </a:solidFill>
                        <a:effectLst/>
                        <a:latin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2295276837"/>
                  </a:ext>
                </a:extLst>
              </a:tr>
              <a:tr h="847387">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1141640257"/>
                  </a:ext>
                </a:extLst>
              </a:tr>
              <a:tr h="874431">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tc>
                  <a:txBody>
                    <a:bodyPr/>
                    <a:lstStyle/>
                    <a:p>
                      <a:pPr algn="l" eaLnBrk="1" latinLnBrk="0" hangingPunct="1"/>
                      <a:endParaRPr lang="en-US" sz="1600" dirty="0">
                        <a:solidFill>
                          <a:srgbClr val="404040"/>
                        </a:solidFill>
                        <a:effectLst/>
                        <a:latin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1281123107"/>
                  </a:ext>
                </a:extLst>
              </a:tr>
            </a:tbl>
          </a:graphicData>
        </a:graphic>
      </p:graphicFrame>
      <p:sp>
        <p:nvSpPr>
          <p:cNvPr id="4" name="Slide Number Placeholder 3">
            <a:extLst>
              <a:ext uri="{FF2B5EF4-FFF2-40B4-BE49-F238E27FC236}">
                <a16:creationId xmlns:a16="http://schemas.microsoft.com/office/drawing/2014/main" id="{43D31132-0947-1D97-690D-811CE014F47A}"/>
              </a:ext>
            </a:extLst>
          </p:cNvPr>
          <p:cNvSpPr>
            <a:spLocks noGrp="1"/>
          </p:cNvSpPr>
          <p:nvPr>
            <p:ph type="sldNum" sz="quarter" idx="12"/>
          </p:nvPr>
        </p:nvSpPr>
        <p:spPr/>
        <p:txBody>
          <a:bodyPr/>
          <a:lstStyle/>
          <a:p>
            <a:fld id="{99A98606-10CC-4876-811F-5AF59FAFB594}" type="slidenum">
              <a:rPr lang="en-IN" smtClean="0"/>
              <a:t>8</a:t>
            </a:fld>
            <a:endParaRPr lang="en-IN"/>
          </a:p>
        </p:txBody>
      </p:sp>
      <p:cxnSp>
        <p:nvCxnSpPr>
          <p:cNvPr id="6" name="Straight Connector 5">
            <a:extLst>
              <a:ext uri="{FF2B5EF4-FFF2-40B4-BE49-F238E27FC236}">
                <a16:creationId xmlns:a16="http://schemas.microsoft.com/office/drawing/2014/main" id="{CF1A7463-FFD5-747B-80B4-0A6418CA5134}"/>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DAA9F450-2936-3B2F-4724-0213DE70104A}"/>
              </a:ext>
            </a:extLst>
          </p:cNvPr>
          <p:cNvGraphicFramePr>
            <a:graphicFrameLocks noGrp="1"/>
          </p:cNvGraphicFramePr>
          <p:nvPr>
            <p:extLst>
              <p:ext uri="{D42A27DB-BD31-4B8C-83A1-F6EECF244321}">
                <p14:modId xmlns:p14="http://schemas.microsoft.com/office/powerpoint/2010/main" val="2321076379"/>
              </p:ext>
            </p:extLst>
          </p:nvPr>
        </p:nvGraphicFramePr>
        <p:xfrm>
          <a:off x="525953" y="1316873"/>
          <a:ext cx="10276110" cy="5233264"/>
        </p:xfrm>
        <a:graphic>
          <a:graphicData uri="http://schemas.openxmlformats.org/drawingml/2006/table">
            <a:tbl>
              <a:tblPr firstRow="1" bandRow="1">
                <a:tableStyleId>{5C22544A-7EE6-4342-B048-85BDC9FD1C3A}</a:tableStyleId>
              </a:tblPr>
              <a:tblGrid>
                <a:gridCol w="1538356">
                  <a:extLst>
                    <a:ext uri="{9D8B030D-6E8A-4147-A177-3AD203B41FA5}">
                      <a16:colId xmlns:a16="http://schemas.microsoft.com/office/drawing/2014/main" val="1849198306"/>
                    </a:ext>
                  </a:extLst>
                </a:gridCol>
                <a:gridCol w="3599700">
                  <a:extLst>
                    <a:ext uri="{9D8B030D-6E8A-4147-A177-3AD203B41FA5}">
                      <a16:colId xmlns:a16="http://schemas.microsoft.com/office/drawing/2014/main" val="2951016130"/>
                    </a:ext>
                  </a:extLst>
                </a:gridCol>
                <a:gridCol w="2569027">
                  <a:extLst>
                    <a:ext uri="{9D8B030D-6E8A-4147-A177-3AD203B41FA5}">
                      <a16:colId xmlns:a16="http://schemas.microsoft.com/office/drawing/2014/main" val="2197055667"/>
                    </a:ext>
                  </a:extLst>
                </a:gridCol>
                <a:gridCol w="2569027">
                  <a:extLst>
                    <a:ext uri="{9D8B030D-6E8A-4147-A177-3AD203B41FA5}">
                      <a16:colId xmlns:a16="http://schemas.microsoft.com/office/drawing/2014/main" val="1183932289"/>
                    </a:ext>
                  </a:extLst>
                </a:gridCol>
              </a:tblGrid>
              <a:tr h="697768">
                <a:tc>
                  <a:txBody>
                    <a:bodyPr/>
                    <a:lstStyle/>
                    <a:p>
                      <a:pPr algn="ctr"/>
                      <a:r>
                        <a:rPr lang="en-US" sz="1600">
                          <a:latin typeface="Times New Roman"/>
                        </a:rPr>
                        <a:t>S.No</a:t>
                      </a:r>
                    </a:p>
                  </a:txBody>
                  <a:tcPr anchor="ctr"/>
                </a:tc>
                <a:tc>
                  <a:txBody>
                    <a:bodyPr/>
                    <a:lstStyle/>
                    <a:p>
                      <a:pPr lvl="0" algn="ctr">
                        <a:buNone/>
                      </a:pPr>
                      <a:r>
                        <a:rPr lang="en-US" sz="1600">
                          <a:latin typeface="Times New Roman"/>
                        </a:rPr>
                        <a:t>Title of the Paper</a:t>
                      </a:r>
                    </a:p>
                  </a:txBody>
                  <a:tcPr anchor="ctr"/>
                </a:tc>
                <a:tc>
                  <a:txBody>
                    <a:bodyPr/>
                    <a:lstStyle/>
                    <a:p>
                      <a:pPr algn="ctr"/>
                      <a:r>
                        <a:rPr lang="en-US" sz="1600">
                          <a:latin typeface="Times New Roman"/>
                        </a:rPr>
                        <a:t>Authors</a:t>
                      </a:r>
                    </a:p>
                  </a:txBody>
                  <a:tcPr anchor="ctr"/>
                </a:tc>
                <a:tc>
                  <a:txBody>
                    <a:bodyPr/>
                    <a:lstStyle/>
                    <a:p>
                      <a:pPr algn="ctr"/>
                      <a:r>
                        <a:rPr lang="en-US" sz="1600">
                          <a:latin typeface="Times New Roman"/>
                        </a:rPr>
                        <a:t>Technologies</a:t>
                      </a:r>
                    </a:p>
                  </a:txBody>
                  <a:tcPr anchor="ctr"/>
                </a:tc>
                <a:extLst>
                  <a:ext uri="{0D108BD9-81ED-4DB2-BD59-A6C34878D82A}">
                    <a16:rowId xmlns:a16="http://schemas.microsoft.com/office/drawing/2014/main" val="2905891957"/>
                  </a:ext>
                </a:extLst>
              </a:tr>
              <a:tr h="1279243">
                <a:tc>
                  <a:txBody>
                    <a:bodyPr/>
                    <a:lstStyle/>
                    <a:p>
                      <a:pPr algn="ctr"/>
                      <a:r>
                        <a:rPr lang="en-US" sz="1400" dirty="0">
                          <a:latin typeface="Times New Roman"/>
                        </a:rPr>
                        <a:t>1.</a:t>
                      </a: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Design and Implementation of the Smart Glasses for Blind People – Using Raspberry PI</a:t>
                      </a:r>
                      <a:endParaRPr lang="en-US" sz="1400" dirty="0">
                        <a:latin typeface="Times New Roman"/>
                      </a:endParaRPr>
                    </a:p>
                    <a:p>
                      <a:pPr lvl="0" algn="ctr">
                        <a:buNone/>
                      </a:pPr>
                      <a:endParaRPr lang="en-US" sz="1400" dirty="0">
                        <a:latin typeface="Times New Roman"/>
                      </a:endParaRP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Rotimi Abayomi</a:t>
                      </a:r>
                      <a:endParaRPr lang="en-US" sz="1400" dirty="0">
                        <a:latin typeface="Times New Roman"/>
                      </a:endParaRPr>
                    </a:p>
                    <a:p>
                      <a:pPr lvl="0" algn="ctr">
                        <a:buNone/>
                      </a:pPr>
                      <a:endParaRPr lang="en-US" sz="1400" dirty="0">
                        <a:latin typeface="Times New Roman"/>
                      </a:endParaRP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Obstacle Detection, Object Identification,  Vibration Motor, User Tracking </a:t>
                      </a:r>
                      <a:endParaRPr lang="en-US" sz="1400" dirty="0">
                        <a:latin typeface="Times New Roman"/>
                      </a:endParaRPr>
                    </a:p>
                    <a:p>
                      <a:pPr lvl="0" algn="ctr">
                        <a:buNone/>
                      </a:pPr>
                      <a:endParaRPr lang="en-US" sz="1400" dirty="0">
                        <a:latin typeface="Times New Roman"/>
                      </a:endParaRPr>
                    </a:p>
                  </a:txBody>
                  <a:tcPr anchor="ctr"/>
                </a:tc>
                <a:extLst>
                  <a:ext uri="{0D108BD9-81ED-4DB2-BD59-A6C34878D82A}">
                    <a16:rowId xmlns:a16="http://schemas.microsoft.com/office/drawing/2014/main" val="1451959544"/>
                  </a:ext>
                </a:extLst>
              </a:tr>
              <a:tr h="814063">
                <a:tc>
                  <a:txBody>
                    <a:bodyPr/>
                    <a:lstStyle/>
                    <a:p>
                      <a:pPr algn="ctr"/>
                      <a:r>
                        <a:rPr lang="en-US" sz="1400" dirty="0">
                          <a:latin typeface="Times New Roman"/>
                        </a:rPr>
                        <a:t>2.</a:t>
                      </a: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Smart Glasses for the Visually Impaired People</a:t>
                      </a:r>
                      <a:endParaRPr lang="en-US" sz="1400" dirty="0">
                        <a:latin typeface="Times New Roman"/>
                      </a:endParaRPr>
                    </a:p>
                    <a:p>
                      <a:pPr lvl="0" algn="ctr">
                        <a:buNone/>
                      </a:pPr>
                      <a:endParaRPr lang="en-US" sz="1400" dirty="0">
                        <a:latin typeface="Times New Roman"/>
                      </a:endParaRP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Maghfirah Ali Tong Boon Tang</a:t>
                      </a:r>
                      <a:endParaRPr lang="en-US" sz="1400" dirty="0">
                        <a:latin typeface="Times New Roman"/>
                      </a:endParaRPr>
                    </a:p>
                    <a:p>
                      <a:pPr lvl="0" algn="ctr">
                        <a:buNone/>
                      </a:pPr>
                      <a:endParaRPr lang="en-US" sz="1400" dirty="0">
                        <a:latin typeface="Times New Roman"/>
                      </a:endParaRPr>
                    </a:p>
                  </a:txBody>
                  <a:tcPr anchor="ctr"/>
                </a:tc>
                <a:tc>
                  <a:txBody>
                    <a:bodyPr/>
                    <a:lstStyle/>
                    <a:p>
                      <a:pPr lvl="0" algn="ctr">
                        <a:lnSpc>
                          <a:spcPct val="100000"/>
                        </a:lnSpc>
                        <a:spcBef>
                          <a:spcPts val="0"/>
                        </a:spcBef>
                        <a:spcAft>
                          <a:spcPts val="0"/>
                        </a:spcAft>
                        <a:buNone/>
                      </a:pPr>
                      <a:r>
                        <a:rPr lang="en-US" sz="1400" b="0" i="0" u="none" strike="noStrike" noProof="0">
                          <a:latin typeface="Times New Roman"/>
                        </a:rPr>
                        <a:t>Text recognition, OCR,</a:t>
                      </a:r>
                      <a:endParaRPr lang="en-US" sz="1400" dirty="0">
                        <a:latin typeface="Times New Roman"/>
                      </a:endParaRPr>
                    </a:p>
                    <a:p>
                      <a:pPr lvl="0" algn="ctr">
                        <a:lnSpc>
                          <a:spcPct val="100000"/>
                        </a:lnSpc>
                        <a:spcBef>
                          <a:spcPts val="0"/>
                        </a:spcBef>
                        <a:spcAft>
                          <a:spcPts val="0"/>
                        </a:spcAft>
                        <a:buNone/>
                      </a:pPr>
                      <a:r>
                        <a:rPr lang="en-US" sz="1400" b="0" i="0" u="none" strike="noStrike" noProof="0">
                          <a:latin typeface="Times New Roman"/>
                        </a:rPr>
                        <a:t>Braille reader</a:t>
                      </a:r>
                      <a:endParaRPr lang="en-US" sz="1400" dirty="0">
                        <a:latin typeface="Times New Roman"/>
                      </a:endParaRPr>
                    </a:p>
                    <a:p>
                      <a:pPr lvl="0" algn="ctr">
                        <a:buNone/>
                      </a:pPr>
                      <a:endParaRPr lang="en-US" sz="1400" dirty="0">
                        <a:latin typeface="Times New Roman"/>
                      </a:endParaRPr>
                    </a:p>
                  </a:txBody>
                  <a:tcPr anchor="ctr"/>
                </a:tc>
                <a:extLst>
                  <a:ext uri="{0D108BD9-81ED-4DB2-BD59-A6C34878D82A}">
                    <a16:rowId xmlns:a16="http://schemas.microsoft.com/office/drawing/2014/main" val="1786470703"/>
                  </a:ext>
                </a:extLst>
              </a:tr>
              <a:tr h="741379">
                <a:tc>
                  <a:txBody>
                    <a:bodyPr/>
                    <a:lstStyle/>
                    <a:p>
                      <a:pPr algn="ctr"/>
                      <a:r>
                        <a:rPr lang="en-US" sz="1400" dirty="0">
                          <a:latin typeface="Times New Roman"/>
                        </a:rPr>
                        <a:t>3.</a:t>
                      </a:r>
                    </a:p>
                  </a:txBody>
                  <a:tcPr anchor="ctr"/>
                </a:tc>
                <a:tc>
                  <a:txBody>
                    <a:bodyPr/>
                    <a:lstStyle/>
                    <a:p>
                      <a:pPr lvl="0" algn="ctr">
                        <a:buNone/>
                      </a:pPr>
                      <a:r>
                        <a:rPr lang="en-US" sz="1400" b="0" i="0" u="none" strike="noStrike" noProof="0">
                          <a:latin typeface="Times New Roman"/>
                        </a:rPr>
                        <a:t>An innovative smart glass for blind people using artificial intelligence </a:t>
                      </a:r>
                      <a:endParaRPr lang="en-US" sz="1400" dirty="0">
                        <a:latin typeface="Times New Roman"/>
                      </a:endParaRPr>
                    </a:p>
                  </a:txBody>
                  <a:tcPr anchor="ctr"/>
                </a:tc>
                <a:tc>
                  <a:txBody>
                    <a:bodyPr/>
                    <a:lstStyle/>
                    <a:p>
                      <a:pPr lvl="0" algn="ctr">
                        <a:buNone/>
                      </a:pPr>
                      <a:r>
                        <a:rPr lang="en-US" sz="1400" b="0" i="0" u="none" strike="noStrike" noProof="0">
                          <a:latin typeface="Times New Roman"/>
                        </a:rPr>
                        <a:t>Shantappa G. Gollagi, Kalyan Bamane, Dipali Manish Patil,Sanjay B. Ankali </a:t>
                      </a:r>
                      <a:endParaRPr lang="en-US" sz="1400" dirty="0">
                        <a:latin typeface="Times New Roman"/>
                      </a:endParaRPr>
                    </a:p>
                  </a:txBody>
                  <a:tcPr anchor="ctr"/>
                </a:tc>
                <a:tc>
                  <a:txBody>
                    <a:bodyPr/>
                    <a:lstStyle/>
                    <a:p>
                      <a:pPr lvl="0" algn="ctr">
                        <a:buNone/>
                      </a:pPr>
                      <a:r>
                        <a:rPr lang="en-US" sz="1400" b="0" i="0" u="none" strike="noStrike" noProof="0">
                          <a:latin typeface="Times New Roman"/>
                        </a:rPr>
                        <a:t>Text to Speech, Obstacle detection, OCR, Object Detection </a:t>
                      </a:r>
                      <a:endParaRPr lang="en-US" sz="1400" dirty="0">
                        <a:latin typeface="Times New Roman"/>
                      </a:endParaRPr>
                    </a:p>
                  </a:txBody>
                  <a:tcPr anchor="ctr"/>
                </a:tc>
                <a:extLst>
                  <a:ext uri="{0D108BD9-81ED-4DB2-BD59-A6C34878D82A}">
                    <a16:rowId xmlns:a16="http://schemas.microsoft.com/office/drawing/2014/main" val="2754776371"/>
                  </a:ext>
                </a:extLst>
              </a:tr>
              <a:tr h="741379">
                <a:tc>
                  <a:txBody>
                    <a:bodyPr/>
                    <a:lstStyle/>
                    <a:p>
                      <a:pPr algn="ctr"/>
                      <a:r>
                        <a:rPr lang="en-US" sz="1400" dirty="0">
                          <a:latin typeface="Times New Roman"/>
                        </a:rPr>
                        <a:t>4.</a:t>
                      </a:r>
                    </a:p>
                  </a:txBody>
                  <a:tcPr anchor="ctr"/>
                </a:tc>
                <a:tc>
                  <a:txBody>
                    <a:bodyPr/>
                    <a:lstStyle/>
                    <a:p>
                      <a:pPr lvl="0" algn="ctr">
                        <a:buNone/>
                      </a:pPr>
                      <a:r>
                        <a:rPr lang="en-US" sz="1400" b="0" i="0" u="none" strike="noStrike" noProof="0">
                          <a:latin typeface="Times New Roman"/>
                        </a:rPr>
                        <a:t>Real-Time Object Detection Application for Visually Impaired People: Third Eye </a:t>
                      </a:r>
                      <a:endParaRPr lang="en-US" sz="1400" dirty="0">
                        <a:latin typeface="Times New Roman"/>
                      </a:endParaRPr>
                    </a:p>
                  </a:txBody>
                  <a:tcPr anchor="ctr"/>
                </a:tc>
                <a:tc>
                  <a:txBody>
                    <a:bodyPr/>
                    <a:lstStyle/>
                    <a:p>
                      <a:pPr lvl="0" algn="ctr">
                        <a:buNone/>
                      </a:pPr>
                      <a:r>
                        <a:rPr lang="en-US" sz="1400" b="0" i="0" u="none" strike="noStrike" noProof="0">
                          <a:latin typeface="Times New Roman"/>
                        </a:rPr>
                        <a:t>Selman Tosun, Enis Karaarslan </a:t>
                      </a:r>
                      <a:endParaRPr lang="en-US" sz="1400" dirty="0">
                        <a:latin typeface="Times New Roman"/>
                      </a:endParaRPr>
                    </a:p>
                  </a:txBody>
                  <a:tcPr anchor="ctr"/>
                </a:tc>
                <a:tc>
                  <a:txBody>
                    <a:bodyPr/>
                    <a:lstStyle/>
                    <a:p>
                      <a:pPr lvl="0" algn="ctr">
                        <a:buNone/>
                      </a:pPr>
                      <a:r>
                        <a:rPr lang="en-US" sz="1400" b="0" i="0" u="none" strike="noStrike" noProof="0" dirty="0">
                          <a:latin typeface="Times New Roman"/>
                        </a:rPr>
                        <a:t>Camera Module,Android app, ML, Image Processing, Voice </a:t>
                      </a:r>
                      <a:r>
                        <a:rPr lang="en-US" sz="1400" b="0" i="0" u="none" strike="noStrike" noProof="0">
                          <a:latin typeface="Times New Roman"/>
                        </a:rPr>
                        <a:t>Assistance</a:t>
                      </a:r>
                      <a:endParaRPr lang="en-US" sz="1400" dirty="0">
                        <a:latin typeface="Times New Roman"/>
                      </a:endParaRPr>
                    </a:p>
                  </a:txBody>
                  <a:tcPr anchor="ctr"/>
                </a:tc>
                <a:extLst>
                  <a:ext uri="{0D108BD9-81ED-4DB2-BD59-A6C34878D82A}">
                    <a16:rowId xmlns:a16="http://schemas.microsoft.com/office/drawing/2014/main" val="2323893923"/>
                  </a:ext>
                </a:extLst>
              </a:tr>
              <a:tr h="959432">
                <a:tc>
                  <a:txBody>
                    <a:bodyPr/>
                    <a:lstStyle/>
                    <a:p>
                      <a:pPr algn="ctr"/>
                      <a:r>
                        <a:rPr lang="en-US" sz="1400" dirty="0"/>
                        <a:t>5.</a:t>
                      </a:r>
                    </a:p>
                  </a:txBody>
                  <a:tcPr anchor="ctr"/>
                </a:tc>
                <a:tc>
                  <a:txBody>
                    <a:bodyPr/>
                    <a:lstStyle/>
                    <a:p>
                      <a:pPr lvl="0" algn="ctr">
                        <a:buNone/>
                      </a:pPr>
                      <a:r>
                        <a:rPr lang="en-US" sz="1400" b="0" i="0" u="none" strike="noStrike" noProof="0">
                          <a:latin typeface="Century Schoolbook"/>
                        </a:rPr>
                        <a:t>Intelligent Smart Glass for Visually Impaired Using Deep Learning Machine Vision Techniques and Robot Operating System(ROS), </a:t>
                      </a:r>
                      <a:endParaRPr lang="en-US" sz="1400" dirty="0"/>
                    </a:p>
                  </a:txBody>
                  <a:tcPr anchor="ctr"/>
                </a:tc>
                <a:tc>
                  <a:txBody>
                    <a:bodyPr/>
                    <a:lstStyle/>
                    <a:p>
                      <a:pPr lvl="0" algn="ctr">
                        <a:buNone/>
                      </a:pPr>
                      <a:r>
                        <a:rPr lang="en-US" sz="1400" b="0" i="0" u="none" strike="noStrike" noProof="0">
                          <a:latin typeface="Century Schoolbook"/>
                        </a:rPr>
                        <a:t>Aswath Suresh , Chetan Arora , Debrup Laha , Dhruv Gaba </a:t>
                      </a:r>
                      <a:endParaRPr lang="en-US" sz="1400" dirty="0"/>
                    </a:p>
                  </a:txBody>
                  <a:tcPr anchor="ctr"/>
                </a:tc>
                <a:tc>
                  <a:txBody>
                    <a:bodyPr/>
                    <a:lstStyle/>
                    <a:p>
                      <a:pPr lvl="0" algn="ctr">
                        <a:buNone/>
                      </a:pPr>
                      <a:r>
                        <a:rPr lang="en-US" sz="1400" b="0" i="0" u="none" strike="noStrike" noProof="0">
                          <a:latin typeface="Century Schoolbook"/>
                        </a:rPr>
                        <a:t>UltraSonic sensor, </a:t>
                      </a:r>
                      <a:r>
                        <a:rPr lang="en-US" sz="1400" b="0" i="0" u="none" strike="noStrike" noProof="0" dirty="0">
                          <a:latin typeface="Century Schoolbook"/>
                        </a:rPr>
                        <a:t>Raspberry Pi, ROS, Obstacle Detection</a:t>
                      </a:r>
                      <a:endParaRPr lang="en-US" sz="1400" dirty="0"/>
                    </a:p>
                  </a:txBody>
                  <a:tcPr anchor="ctr"/>
                </a:tc>
                <a:extLst>
                  <a:ext uri="{0D108BD9-81ED-4DB2-BD59-A6C34878D82A}">
                    <a16:rowId xmlns:a16="http://schemas.microsoft.com/office/drawing/2014/main" val="2522507779"/>
                  </a:ext>
                </a:extLst>
              </a:tr>
            </a:tbl>
          </a:graphicData>
        </a:graphic>
      </p:graphicFrame>
    </p:spTree>
    <p:extLst>
      <p:ext uri="{BB962C8B-B14F-4D97-AF65-F5344CB8AC3E}">
        <p14:creationId xmlns:p14="http://schemas.microsoft.com/office/powerpoint/2010/main" val="94806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ABD1DD-BEE2-8001-32C2-30739487725A}"/>
              </a:ext>
            </a:extLst>
          </p:cNvPr>
          <p:cNvSpPr>
            <a:spLocks noGrp="1"/>
          </p:cNvSpPr>
          <p:nvPr>
            <p:ph type="sldNum" sz="quarter" idx="12"/>
          </p:nvPr>
        </p:nvSpPr>
        <p:spPr/>
        <p:txBody>
          <a:bodyPr>
            <a:normAutofit lnSpcReduction="10000"/>
          </a:bodyPr>
          <a:lstStyle/>
          <a:p>
            <a:fld id="{99A98606-10CC-4876-811F-5AF59FAFB594}" type="slidenum">
              <a:rPr lang="en-IN" smtClean="0"/>
              <a:t>9</a:t>
            </a:fld>
            <a:endParaRPr lang="en-IN"/>
          </a:p>
        </p:txBody>
      </p:sp>
      <p:sp>
        <p:nvSpPr>
          <p:cNvPr id="5" name="Title 1">
            <a:extLst>
              <a:ext uri="{FF2B5EF4-FFF2-40B4-BE49-F238E27FC236}">
                <a16:creationId xmlns:a16="http://schemas.microsoft.com/office/drawing/2014/main" id="{D1CD1713-CB0D-27FF-BD58-605A7521779E}"/>
              </a:ext>
            </a:extLst>
          </p:cNvPr>
          <p:cNvSpPr>
            <a:spLocks noGrp="1"/>
          </p:cNvSpPr>
          <p:nvPr>
            <p:ph type="title"/>
          </p:nvPr>
        </p:nvSpPr>
        <p:spPr>
          <a:xfrm>
            <a:off x="524787" y="346212"/>
            <a:ext cx="7003208" cy="880324"/>
          </a:xfrm>
        </p:spPr>
        <p:txBody>
          <a:bodyPr>
            <a:normAutofit fontScale="90000"/>
          </a:bodyPr>
          <a:lstStyle/>
          <a:p>
            <a:r>
              <a:rPr lang="en-IN" sz="3600">
                <a:latin typeface="Century Schoolbook"/>
                <a:cs typeface="Times New Roman"/>
              </a:rPr>
              <a:t>Draw</a:t>
            </a:r>
            <a:r>
              <a:rPr lang="en-IN" sz="3600">
                <a:ea typeface="+mj-lt"/>
                <a:cs typeface="+mj-lt"/>
              </a:rPr>
              <a:t> Backs in Existing System</a:t>
            </a:r>
          </a:p>
        </p:txBody>
      </p:sp>
      <p:cxnSp>
        <p:nvCxnSpPr>
          <p:cNvPr id="6" name="Straight Connector 5">
            <a:extLst>
              <a:ext uri="{FF2B5EF4-FFF2-40B4-BE49-F238E27FC236}">
                <a16:creationId xmlns:a16="http://schemas.microsoft.com/office/drawing/2014/main" id="{0ED24C56-6730-3927-F6EE-C4BBE4B54685}"/>
              </a:ext>
            </a:extLst>
          </p:cNvPr>
          <p:cNvCxnSpPr/>
          <p:nvPr/>
        </p:nvCxnSpPr>
        <p:spPr>
          <a:xfrm>
            <a:off x="524787" y="1191259"/>
            <a:ext cx="1077056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7814268-BE80-7FEB-D107-2624B32C1423}"/>
              </a:ext>
            </a:extLst>
          </p:cNvPr>
          <p:cNvSpPr>
            <a:spLocks noGrp="1"/>
          </p:cNvSpPr>
          <p:nvPr>
            <p:ph idx="1"/>
          </p:nvPr>
        </p:nvSpPr>
        <p:spPr>
          <a:xfrm>
            <a:off x="691101" y="1600204"/>
            <a:ext cx="9156192" cy="4760829"/>
          </a:xfrm>
        </p:spPr>
        <p:txBody>
          <a:bodyPr>
            <a:normAutofit/>
          </a:bodyPr>
          <a:lstStyle/>
          <a:p>
            <a:pPr>
              <a:lnSpc>
                <a:spcPct val="100000"/>
              </a:lnSpc>
            </a:pPr>
            <a:r>
              <a:rPr lang="en-US" sz="1900" b="1" dirty="0">
                <a:latin typeface="Times New Roman" panose="02020603050405020304" pitchFamily="18" charset="0"/>
                <a:cs typeface="Times New Roman" panose="02020603050405020304" pitchFamily="18" charset="0"/>
              </a:rPr>
              <a:t>Limited Obstacle Detection: </a:t>
            </a:r>
            <a:r>
              <a:rPr lang="en-US" sz="1900" dirty="0">
                <a:latin typeface="Times New Roman" panose="02020603050405020304" pitchFamily="18" charset="0"/>
                <a:cs typeface="Times New Roman" panose="02020603050405020304" pitchFamily="18" charset="0"/>
              </a:rPr>
              <a:t>The system struggles to detect certain obstacles like flying objects, staircases, and potholes, making navigation incomplete in various real-world scenarios​.</a:t>
            </a:r>
          </a:p>
          <a:p>
            <a:pPr>
              <a:lnSpc>
                <a:spcPct val="100000"/>
              </a:lnSpc>
            </a:pPr>
            <a:r>
              <a:rPr lang="en-US" sz="1900" b="1" dirty="0">
                <a:latin typeface="Times New Roman" panose="02020603050405020304" pitchFamily="18" charset="0"/>
                <a:cs typeface="Times New Roman" panose="02020603050405020304" pitchFamily="18" charset="0"/>
              </a:rPr>
              <a:t>Computational Constraints: </a:t>
            </a:r>
            <a:r>
              <a:rPr lang="en-US" sz="1900" dirty="0">
                <a:latin typeface="Times New Roman" panose="02020603050405020304" pitchFamily="18" charset="0"/>
                <a:cs typeface="Times New Roman" panose="02020603050405020304" pitchFamily="18" charset="0"/>
              </a:rPr>
              <a:t>The Raspberry Pi’s computing capacity is limited, which affects real-time image processing and object detection performance. A more powerful hardware solution with a better GPU or TPU is required for smoother operations​​.</a:t>
            </a:r>
          </a:p>
          <a:p>
            <a:pPr>
              <a:lnSpc>
                <a:spcPct val="100000"/>
              </a:lnSpc>
            </a:pPr>
            <a:r>
              <a:rPr lang="en-US" sz="1900" b="1" dirty="0">
                <a:latin typeface="Times New Roman" panose="02020603050405020304" pitchFamily="18" charset="0"/>
                <a:cs typeface="Times New Roman" panose="02020603050405020304" pitchFamily="18" charset="0"/>
              </a:rPr>
              <a:t>Slow Frame Rates: </a:t>
            </a:r>
            <a:r>
              <a:rPr lang="en-US" sz="1900" dirty="0">
                <a:latin typeface="Times New Roman" panose="02020603050405020304" pitchFamily="18" charset="0"/>
                <a:cs typeface="Times New Roman" panose="02020603050405020304" pitchFamily="18" charset="0"/>
              </a:rPr>
              <a:t>The camera's frame rate ranges between 0.5 to 4.5 frames per second, which is too slow for reliable real-time navigation assistance, particularly for detecting moving objects</a:t>
            </a:r>
            <a:r>
              <a:rPr lang="en-US" sz="1900" dirty="0"/>
              <a:t>​.</a:t>
            </a:r>
          </a:p>
          <a:p>
            <a:pPr>
              <a:lnSpc>
                <a:spcPct val="100000"/>
              </a:lnSpc>
            </a:pPr>
            <a:r>
              <a:rPr lang="en-US" sz="1900" dirty="0">
                <a:latin typeface="Times New Roman" panose="02020603050405020304" pitchFamily="18" charset="0"/>
                <a:cs typeface="Times New Roman" panose="02020603050405020304" pitchFamily="18" charset="0"/>
              </a:rPr>
              <a:t>Hardware reliability issues, such as the SD card holder breaking and rapid overheating of the Pi camera, were encountered​.</a:t>
            </a:r>
          </a:p>
          <a:p>
            <a:pPr>
              <a:lnSpc>
                <a:spcPct val="100000"/>
              </a:lnSpc>
            </a:pPr>
            <a:r>
              <a:rPr lang="en-US" sz="1900" b="1" dirty="0">
                <a:latin typeface="Times New Roman" panose="02020603050405020304" pitchFamily="18" charset="0"/>
                <a:cs typeface="Times New Roman" panose="02020603050405020304" pitchFamily="18" charset="0"/>
              </a:rPr>
              <a:t>Complex Power Supply Requirements: </a:t>
            </a:r>
            <a:r>
              <a:rPr lang="en-US" sz="1900" dirty="0">
                <a:latin typeface="Times New Roman" panose="02020603050405020304" pitchFamily="18" charset="0"/>
                <a:cs typeface="Times New Roman" panose="02020603050405020304" pitchFamily="18" charset="0"/>
              </a:rPr>
              <a:t>Scaling down the current to an adequate level for the Raspberry Pi proved challenging, which further complicated the implementation​.</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095626"/>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View</Template>
  <TotalTime>153</TotalTime>
  <Words>1178</Words>
  <Application>Microsoft Office PowerPoint</Application>
  <PresentationFormat>Widescreen</PresentationFormat>
  <Paragraphs>125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View</vt:lpstr>
      <vt:lpstr> Smart Glasses with Voice Assistance and GPS for Independent Mobility of the Blind People</vt:lpstr>
      <vt:lpstr>Contents </vt:lpstr>
      <vt:lpstr>Abstract</vt:lpstr>
      <vt:lpstr>Objective</vt:lpstr>
      <vt:lpstr>Scope </vt:lpstr>
      <vt:lpstr>Problem Statement</vt:lpstr>
      <vt:lpstr>Basic Concept</vt:lpstr>
      <vt:lpstr>Literature Survey</vt:lpstr>
      <vt:lpstr>Draw Backs in Existing System</vt:lpstr>
      <vt:lpstr>Proposed System</vt:lpstr>
      <vt:lpstr>Methodology</vt:lpstr>
      <vt:lpstr>Algorithm</vt:lpstr>
      <vt:lpstr>Dataset</vt:lpstr>
      <vt:lpstr>Implementation</vt:lpstr>
      <vt:lpstr>Results</vt:lpstr>
      <vt:lpstr>Conclusion</vt:lpstr>
      <vt:lpstr>Future Work </vt:lpstr>
      <vt:lpstr>References</vt:lpstr>
      <vt:lpstr>Details of Journal Paper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dc:creator>
  <cp:lastModifiedBy>Bommina Surendra Babu</cp:lastModifiedBy>
  <cp:revision>401</cp:revision>
  <dcterms:created xsi:type="dcterms:W3CDTF">2025-01-07T14:40:58Z</dcterms:created>
  <dcterms:modified xsi:type="dcterms:W3CDTF">2025-02-14T18:43:20Z</dcterms:modified>
</cp:coreProperties>
</file>